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5" r:id="rId3"/>
    <p:sldId id="264" r:id="rId4"/>
    <p:sldId id="270" r:id="rId5"/>
    <p:sldId id="271" r:id="rId6"/>
    <p:sldId id="272" r:id="rId7"/>
    <p:sldId id="273" r:id="rId8"/>
    <p:sldId id="259" r:id="rId9"/>
    <p:sldId id="260" r:id="rId10"/>
    <p:sldId id="257" r:id="rId11"/>
    <p:sldId id="262" r:id="rId12"/>
    <p:sldId id="266" r:id="rId13"/>
    <p:sldId id="258" r:id="rId14"/>
    <p:sldId id="276" r:id="rId15"/>
    <p:sldId id="268" r:id="rId16"/>
    <p:sldId id="277" r:id="rId17"/>
    <p:sldId id="278" r:id="rId18"/>
    <p:sldId id="274" r:id="rId19"/>
    <p:sldId id="279" r:id="rId20"/>
    <p:sldId id="267" r:id="rId21"/>
    <p:sldId id="261" r:id="rId22"/>
    <p:sldId id="263" r:id="rId23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>
        <p:scale>
          <a:sx n="70" d="100"/>
          <a:sy n="70" d="100"/>
        </p:scale>
        <p:origin x="-726" y="-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D24814-8BD6-41D4-989C-DD5601C0836E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B741A1-689E-4EF9-9998-AE94C46EDC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millenniumgoals/bkgd.s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unesco.org/new/en/unesco/themes/gender-equality/" TargetMode="External"/><Relationship Id="rId4" Type="http://schemas.openxmlformats.org/officeDocument/2006/relationships/hyperlink" Target="http://www.unesco.org/new/en/africa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cs-CZ" smtClean="0"/>
              <a:t>Rozvojové cíle tisíciletí (MDG) – v září 2000 je podepsalo 189 členů OSN + Švýcarsko a Vatikán, tyto cíle jsou oporou všech UNESCO aktivit, cílů a plánů, oficiální stránky: </a:t>
            </a:r>
            <a:r>
              <a:rPr lang="cs-CZ" smtClean="0">
                <a:hlinkClick r:id="rId3"/>
              </a:rPr>
              <a:t>http://www.un.org/millenniumgoals/bkgd.shtml</a:t>
            </a:r>
            <a:endParaRPr lang="cs-CZ" smtClean="0"/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cs-CZ" smtClean="0"/>
              <a:t>Afrika: </a:t>
            </a:r>
            <a:r>
              <a:rPr lang="cs-CZ" smtClean="0">
                <a:hlinkClick r:id="rId4"/>
              </a:rPr>
              <a:t>http://www.unesco.org/new/en/africa/</a:t>
            </a:r>
            <a:endParaRPr lang="cs-CZ" smtClean="0"/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cs-CZ" smtClean="0"/>
              <a:t>Genderová výměna: </a:t>
            </a:r>
            <a:r>
              <a:rPr lang="cs-CZ" smtClean="0">
                <a:hlinkClick r:id="rId5"/>
              </a:rPr>
              <a:t>http://www.unesco.org/new/en/unesco/themes/gender-equality/</a:t>
            </a: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1F2A5-BBAA-45A9-A353-097312252ED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D660-ACB7-45B9-B7E4-2CE5122700EC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B99E6-B0D4-48F5-A7DB-FFBDA693C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9B1C-68B7-4BC5-B882-71021FD2ADB7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5340-0FEB-4E87-A5BD-6168F5D00F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41F3-6991-42D0-931A-F50A641723D8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BBB88-BA45-43A0-90D5-6E42381FEE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231F-9E1A-4ED0-8918-F31D28BF8534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71F1-E10D-4866-AB0C-171375ECCB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85F9-57E9-4B2E-97F3-80CE1F80CADF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4CC1-45F6-465A-AC6B-BE3CDB69EF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446B1-682A-4E98-8B0F-C1F74892DD23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1DAD-E1A6-46A3-A5F8-186472C6E2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214BC-03F5-4C4E-B3CE-A4C8A5E55D72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C89B-3855-40CC-9801-1486251C9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F2C0A-F9B4-42DF-88B1-4F0E22BE3333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3E2BC-2043-42BD-BDD3-DC01ADCC88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6A20-4C0B-4978-A097-510A7A5A283B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24D7-BD30-4C9C-AA8F-79C9F7D1D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2F2D-A2DF-4ADD-8F51-408FBC8551F7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2CFB-989F-4DF9-A451-425B53B0A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DD91-F0C5-40C3-B030-43D361DC9E80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9410-2744-48FF-AD6B-A46AB1E45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C1A6E5-D8E0-4885-B283-40B194104E00}" type="datetimeFigureOut">
              <a:rPr lang="cs-CZ"/>
              <a:pPr>
                <a:defRPr/>
              </a:pPr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E07C4A-4789-4E38-89AF-C60868000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ungm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rocurement.info@unesco.org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unesco.org/new/en/unesco/procur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mailto:L.Giacobbi@unesco.org" TargetMode="External"/><Relationship Id="rId4" Type="http://schemas.openxmlformats.org/officeDocument/2006/relationships/hyperlink" Target="mailto:E.Porko@unesco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mzv.cz/unesc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ungm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2688" y="0"/>
            <a:ext cx="59293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73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9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UNESCO</a:t>
            </a:r>
            <a:endParaRPr lang="cs-CZ" sz="9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524000" y="4395788"/>
            <a:ext cx="9144000" cy="18907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obchodní příležitosti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340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236538"/>
            <a:ext cx="4178300" cy="889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UNESCO v číslech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972550" cy="435133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Členství:			195 členských států a 8 přidružených členů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Národní komise:		196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Přidružené školy UNESCO:	6 700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Nevládní organizace:		588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Pracovníci:			2 153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Rozpočet:			600 miliónů USD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UNESCO úřadovny:		55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Seznamu světového dědictví:	962 míst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Kulturní místa	759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Přírodní místa	193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Smíšená místa	29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Biosférické rezervace:		621 v 117 zemích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dirty="0" smtClean="0"/>
              <a:t>Národnosti v UNESCO:		160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27651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7652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8175" y="3600450"/>
            <a:ext cx="5108575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3130" r="4845"/>
          <a:stretch>
            <a:fillRect/>
          </a:stretch>
        </p:blipFill>
        <p:spPr>
          <a:xfrm>
            <a:off x="6707188" y="2044700"/>
            <a:ext cx="4725987" cy="237331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2060"/>
                </a:solidFill>
                <a:latin typeface="+mn-lt"/>
              </a:rPr>
              <a:t>UNESCO </a:t>
            </a:r>
            <a:r>
              <a:rPr lang="cs-CZ" dirty="0">
                <a:solidFill>
                  <a:srgbClr val="002060"/>
                </a:solidFill>
                <a:latin typeface="+mn-lt"/>
              </a:rPr>
              <a:t>P</a:t>
            </a:r>
            <a:r>
              <a:rPr lang="cs-CZ" dirty="0" smtClean="0">
                <a:solidFill>
                  <a:srgbClr val="002060"/>
                </a:solidFill>
                <a:latin typeface="+mn-lt"/>
              </a:rPr>
              <a:t>rocurement</a:t>
            </a:r>
            <a:endParaRPr lang="cs-CZ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662113"/>
            <a:ext cx="6865938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2200"/>
              </a:spcBef>
              <a:defRPr/>
            </a:pPr>
            <a:endParaRPr lang="cs-CZ" dirty="0" smtClean="0"/>
          </a:p>
          <a:p>
            <a:pPr eaLnBrk="1" hangingPunct="1">
              <a:lnSpc>
                <a:spcPct val="80000"/>
              </a:lnSpc>
              <a:spcBef>
                <a:spcPts val="4000"/>
              </a:spcBef>
              <a:defRPr/>
            </a:pPr>
            <a:r>
              <a:rPr lang="cs-CZ" sz="3200" dirty="0" smtClean="0"/>
              <a:t>UNESCO ročně nakupuje zboží, práce a služby ve výši cca 130 milionů USD (78% služby) </a:t>
            </a:r>
          </a:p>
          <a:p>
            <a:pPr eaLnBrk="1" hangingPunct="1">
              <a:lnSpc>
                <a:spcPct val="80000"/>
              </a:lnSpc>
              <a:spcBef>
                <a:spcPts val="4000"/>
              </a:spcBef>
              <a:defRPr/>
            </a:pPr>
            <a:r>
              <a:rPr lang="cs-CZ" sz="3200" dirty="0" smtClean="0"/>
              <a:t>Velmi široký sortiment potřeb</a:t>
            </a:r>
          </a:p>
          <a:p>
            <a:pPr eaLnBrk="1" hangingPunct="1">
              <a:lnSpc>
                <a:spcPct val="80000"/>
              </a:lnSpc>
              <a:spcBef>
                <a:spcPts val="4000"/>
              </a:spcBef>
              <a:defRPr/>
            </a:pPr>
            <a:r>
              <a:rPr lang="cs-CZ" sz="3200" dirty="0" smtClean="0"/>
              <a:t>UNESCO Procurement </a:t>
            </a:r>
            <a:r>
              <a:rPr lang="cs-CZ" sz="3200" b="1" dirty="0" smtClean="0"/>
              <a:t>není </a:t>
            </a:r>
            <a:r>
              <a:rPr lang="cs-CZ" sz="3200" dirty="0" smtClean="0"/>
              <a:t>zapojen do programů humanitární a potravinové pomoci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 smtClean="0"/>
          </a:p>
        </p:txBody>
      </p:sp>
      <p:pic>
        <p:nvPicPr>
          <p:cNvPr id="28676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Hlavní požadavky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5032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cs-CZ" sz="2400" smtClean="0"/>
              <a:t>Vzdělání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Vzdělávací postupy a technologie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Vědecké laboratoře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Odborné vzdělávání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Školní prostředí a vybavení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Tisk učebnic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cs-CZ" sz="2400" smtClean="0"/>
              <a:t>Kultura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Ochrana a renovace památek, budov a dokumentů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Průzkumy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Muzejní vybavení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Orální historie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cs-CZ" sz="2400" smtClean="0"/>
              <a:t>Komunikace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Rozhlasové a televizní vysílání včetně výroby pořadů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Informační a komunikační technologie</a:t>
            </a:r>
          </a:p>
          <a:p>
            <a:pPr eaLnBrk="1" hangingPunct="1">
              <a:lnSpc>
                <a:spcPct val="70000"/>
              </a:lnSpc>
              <a:defRPr/>
            </a:pPr>
            <a:endParaRPr lang="cs-CZ" sz="2400" smtClean="0"/>
          </a:p>
          <a:p>
            <a:pPr lvl="1" eaLnBrk="1" hangingPunct="1">
              <a:lnSpc>
                <a:spcPct val="70000"/>
              </a:lnSpc>
              <a:defRPr/>
            </a:pPr>
            <a:endParaRPr lang="cs-CZ" sz="200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cs-CZ" sz="2400" smtClean="0"/>
              <a:t>Věda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Ekologie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Hydrologie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Oceánografie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Vědy o zemi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Obnovitelné zdroje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Snižování rizik přírodních katastrof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cs-CZ" sz="2400" smtClean="0"/>
              <a:t>Administrativní a podpůrné služby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Údržba budov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Bezpečností služby a zařízení 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Grafický design a tisk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Kancelářské a počítačové vybavení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Dopravní a poštovní služby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Cestovné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cs-CZ" sz="2000" smtClean="0"/>
              <a:t>Poradenské služby (IT, školení apod.)</a:t>
            </a:r>
          </a:p>
        </p:txBody>
      </p:sp>
      <p:pic>
        <p:nvPicPr>
          <p:cNvPr id="29700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err="1">
                <a:solidFill>
                  <a:srgbClr val="002060"/>
                </a:solidFill>
                <a:latin typeface="+mn-lt"/>
              </a:rPr>
              <a:t>P</a:t>
            </a:r>
            <a:r>
              <a:rPr lang="cs-CZ" sz="4000" dirty="0" err="1" smtClean="0">
                <a:solidFill>
                  <a:srgbClr val="002060"/>
                </a:solidFill>
                <a:latin typeface="+mn-lt"/>
              </a:rPr>
              <a:t>rocurement</a:t>
            </a:r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 – zadávání zakázek</a:t>
            </a:r>
            <a:endParaRPr lang="cs-CZ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722" name="Zástupný symbol pro obsah 4"/>
          <p:cNvSpPr>
            <a:spLocks noGrp="1"/>
          </p:cNvSpPr>
          <p:nvPr>
            <p:ph sz="half" idx="1"/>
          </p:nvPr>
        </p:nvSpPr>
        <p:spPr>
          <a:xfrm>
            <a:off x="4862513" y="1492250"/>
            <a:ext cx="6694487" cy="4784725"/>
          </a:xfrm>
        </p:spPr>
        <p:txBody>
          <a:bodyPr/>
          <a:lstStyle/>
          <a:p>
            <a:pPr eaLnBrk="1" hangingPunct="1"/>
            <a:r>
              <a:rPr lang="cs-CZ" sz="3000" smtClean="0"/>
              <a:t>UNESCO se řídí všeobecným směrnicemi OSN pro dodávky zboží a služeb</a:t>
            </a:r>
          </a:p>
          <a:p>
            <a:pPr eaLnBrk="1" hangingPunct="1"/>
            <a:r>
              <a:rPr lang="cs-CZ" sz="3000" smtClean="0"/>
              <a:t>Registrace prodejců prostřednictví internetového portálu OSN „United Nations Global Marketplace“ (UNGM)</a:t>
            </a:r>
          </a:p>
          <a:p>
            <a:pPr eaLnBrk="1" hangingPunct="1"/>
            <a:r>
              <a:rPr lang="cs-CZ" sz="3000" smtClean="0"/>
              <a:t>Individuální konzultanti se musí registrovat přímo u UNESCO –           </a:t>
            </a:r>
            <a:r>
              <a:rPr lang="cs-CZ" sz="3000" smtClean="0">
                <a:solidFill>
                  <a:schemeClr val="hlink"/>
                </a:solidFill>
              </a:rPr>
              <a:t>www. Unesco.org/rostrum</a:t>
            </a:r>
          </a:p>
          <a:p>
            <a:pPr eaLnBrk="1" hangingPunct="1"/>
            <a:r>
              <a:rPr lang="cs-CZ" sz="3000" smtClean="0"/>
              <a:t>Obchodní příležitosti v hodnotě 150 000 USD a výše jsou zveřejňovány na UNGM</a:t>
            </a:r>
          </a:p>
        </p:txBody>
      </p:sp>
      <p:pic>
        <p:nvPicPr>
          <p:cNvPr id="30723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" y="1971675"/>
            <a:ext cx="4133850" cy="3865563"/>
          </a:xfrm>
        </p:spPr>
      </p:pic>
      <p:pic>
        <p:nvPicPr>
          <p:cNvPr id="30724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998663" y="365125"/>
            <a:ext cx="9355137" cy="1325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Registrace prostřednictvím UNGM</a:t>
            </a:r>
            <a:endParaRPr lang="cs-CZ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2141538"/>
            <a:ext cx="10515600" cy="4371975"/>
          </a:xfrm>
        </p:spPr>
        <p:txBody>
          <a:bodyPr/>
          <a:lstStyle/>
          <a:p>
            <a:pPr marL="270000" eaLnBrk="1" hangingPunct="1">
              <a:spcBef>
                <a:spcPts val="400"/>
              </a:spcBef>
              <a:defRPr/>
            </a:pPr>
            <a:r>
              <a:rPr lang="cs-CZ" dirty="0" smtClean="0">
                <a:sym typeface="Wingdings" pitchFamily="2" charset="2"/>
              </a:rPr>
              <a:t>První nezbytný krok - registrovat se on </a:t>
            </a:r>
            <a:r>
              <a:rPr lang="en-GB" dirty="0" smtClean="0"/>
              <a:t>line (14 </a:t>
            </a:r>
            <a:r>
              <a:rPr lang="en-GB" dirty="0" err="1" smtClean="0"/>
              <a:t>kroků</a:t>
            </a:r>
            <a:r>
              <a:rPr lang="en-GB" dirty="0" smtClean="0"/>
              <a:t>)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  <a:hlinkClick r:id="rId2"/>
              </a:rPr>
              <a:t>www.ungm.org</a:t>
            </a:r>
            <a:endParaRPr lang="en-US" dirty="0" smtClean="0">
              <a:sym typeface="Wingdings" pitchFamily="2" charset="2"/>
            </a:endParaRPr>
          </a:p>
          <a:p>
            <a:pPr marL="270000" eaLnBrk="1" hangingPunct="1">
              <a:spcBef>
                <a:spcPts val="400"/>
              </a:spcBef>
              <a:defRPr/>
            </a:pPr>
            <a:endParaRPr lang="en-US" dirty="0" smtClean="0">
              <a:sym typeface="Wingdings" pitchFamily="2" charset="2"/>
            </a:endParaRPr>
          </a:p>
          <a:p>
            <a:pPr marL="270000" eaLnBrk="1" hangingPunct="1">
              <a:spcBef>
                <a:spcPts val="400"/>
              </a:spcBef>
              <a:defRPr/>
            </a:pPr>
            <a:r>
              <a:rPr lang="en-US" dirty="0" smtClean="0">
                <a:sym typeface="Wingdings" pitchFamily="2" charset="2"/>
              </a:rPr>
              <a:t>V </a:t>
            </a:r>
            <a:r>
              <a:rPr lang="en-US" dirty="0" err="1" smtClean="0">
                <a:sym typeface="Wingdings" pitchFamily="2" charset="2"/>
              </a:rPr>
              <a:t>systému</a:t>
            </a:r>
            <a:r>
              <a:rPr lang="en-US" dirty="0" smtClean="0">
                <a:sym typeface="Wingdings" pitchFamily="2" charset="2"/>
              </a:rPr>
              <a:t> OSN je </a:t>
            </a:r>
            <a:r>
              <a:rPr lang="en-US" dirty="0" err="1" smtClean="0">
                <a:sym typeface="Wingdings" pitchFamily="2" charset="2"/>
              </a:rPr>
              <a:t>registrováno</a:t>
            </a:r>
            <a:r>
              <a:rPr lang="en-US" dirty="0" smtClean="0">
                <a:sym typeface="Wingdings" pitchFamily="2" charset="2"/>
              </a:rPr>
              <a:t> 68 </a:t>
            </a:r>
            <a:r>
              <a:rPr lang="en-US" dirty="0" err="1" smtClean="0">
                <a:sym typeface="Wingdings" pitchFamily="2" charset="2"/>
              </a:rPr>
              <a:t>českých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firem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 UNESCO 18</a:t>
            </a:r>
          </a:p>
          <a:p>
            <a:pPr marL="270000" eaLnBrk="1" hangingPunct="1">
              <a:spcBef>
                <a:spcPts val="400"/>
              </a:spcBef>
              <a:defRPr/>
            </a:pPr>
            <a:endParaRPr lang="en-US" dirty="0" smtClean="0">
              <a:sym typeface="Wingdings" pitchFamily="2" charset="2"/>
            </a:endParaRPr>
          </a:p>
          <a:p>
            <a:pPr marL="270000" eaLnBrk="1" hangingPunct="1">
              <a:spcBef>
                <a:spcPts val="400"/>
              </a:spcBef>
              <a:defRPr/>
            </a:pPr>
            <a:r>
              <a:rPr lang="en-US" dirty="0" err="1" smtClean="0">
                <a:sym typeface="Wingdings" pitchFamily="2" charset="2"/>
              </a:rPr>
              <a:t>Získat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možnost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zúčastnit</a:t>
            </a:r>
            <a:r>
              <a:rPr lang="en-US" dirty="0" smtClean="0">
                <a:sym typeface="Wingdings" pitchFamily="2" charset="2"/>
              </a:rPr>
              <a:t> se </a:t>
            </a:r>
            <a:r>
              <a:rPr lang="en-US" dirty="0" err="1" smtClean="0">
                <a:sym typeface="Wingdings" pitchFamily="2" charset="2"/>
              </a:rPr>
              <a:t>zveřejněných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tendrů</a:t>
            </a:r>
            <a:endParaRPr lang="en-US" dirty="0" smtClean="0">
              <a:sym typeface="Wingdings" pitchFamily="2" charset="2"/>
            </a:endParaRPr>
          </a:p>
          <a:p>
            <a:pPr marL="270000" eaLnBrk="1" hangingPunct="1">
              <a:spcBef>
                <a:spcPts val="400"/>
              </a:spcBef>
              <a:buFont typeface="Arial" charset="0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270000" eaLnBrk="1" hangingPunct="1">
              <a:spcBef>
                <a:spcPts val="400"/>
              </a:spcBef>
              <a:defRPr/>
            </a:pPr>
            <a:r>
              <a:rPr lang="en-US" dirty="0" smtClean="0">
                <a:sym typeface="Wingdings" pitchFamily="2" charset="2"/>
              </a:rPr>
              <a:t>S </a:t>
            </a:r>
            <a:r>
              <a:rPr lang="en-US" dirty="0" err="1" smtClean="0">
                <a:sym typeface="Wingdings" pitchFamily="2" charset="2"/>
              </a:rPr>
              <a:t>využitím</a:t>
            </a:r>
            <a:r>
              <a:rPr lang="en-US" dirty="0" smtClean="0">
                <a:sym typeface="Wingdings" pitchFamily="2" charset="2"/>
              </a:rPr>
              <a:t> Tender Alert Service </a:t>
            </a:r>
            <a:r>
              <a:rPr lang="en-US" dirty="0" err="1" smtClean="0">
                <a:sym typeface="Wingdings" pitchFamily="2" charset="2"/>
              </a:rPr>
              <a:t>získávat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automaticky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informace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nových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tendrech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cs-CZ" dirty="0" smtClean="0"/>
          </a:p>
        </p:txBody>
      </p:sp>
      <p:pic>
        <p:nvPicPr>
          <p:cNvPr id="31747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941388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UNESCO příklady nabídek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6513"/>
            <a:ext cx="10515600" cy="5551487"/>
          </a:xfrm>
        </p:spPr>
        <p:txBody>
          <a:bodyPr/>
          <a:lstStyle/>
          <a:p>
            <a:pPr eaLnBrk="1" hangingPunct="1"/>
            <a:r>
              <a:rPr lang="fr-FR" sz="1900" b="1" smtClean="0"/>
              <a:t>Travaux de construction d'un bâtiment d'acceuil sécurisé pour le Siège de l'UNESCO à Paris </a:t>
            </a:r>
            <a:endParaRPr lang="cs-CZ" sz="1900" b="1" smtClean="0"/>
          </a:p>
          <a:p>
            <a:pPr eaLnBrk="1" hangingPunct="1"/>
            <a:r>
              <a:rPr lang="fr-FR" sz="1900" b="1" smtClean="0"/>
              <a:t>Travaux de mise en conformité des installations de refroidissement du siège de l’UNESCO à Paris   Invitation to bid (uzávěrka 7.1. 2014)</a:t>
            </a:r>
          </a:p>
          <a:p>
            <a:pPr eaLnBrk="1" hangingPunct="1"/>
            <a:r>
              <a:rPr lang="fr-FR" sz="1900" b="1" smtClean="0"/>
              <a:t>Pre-qualification for Preparation of technical design and supervision of works for Novo Brdo project</a:t>
            </a:r>
          </a:p>
          <a:p>
            <a:pPr eaLnBrk="1" hangingPunct="1"/>
            <a:r>
              <a:rPr lang="en-US" sz="1900" b="1" smtClean="0"/>
              <a:t>Reconstruction and structural strengthening of the Cathedral St. Mary the Helpmate in Prizren </a:t>
            </a:r>
          </a:p>
          <a:p>
            <a:pPr eaLnBrk="1" hangingPunct="1"/>
            <a:r>
              <a:rPr lang="en-US" sz="1900" b="1" smtClean="0"/>
              <a:t>Provision of foundation course in museum studies</a:t>
            </a:r>
            <a:endParaRPr lang="cs-CZ" sz="1900" b="1" smtClean="0"/>
          </a:p>
          <a:p>
            <a:pPr eaLnBrk="1" hangingPunct="1"/>
            <a:r>
              <a:rPr lang="fr-FR" sz="1900" b="1" smtClean="0"/>
              <a:t>Fourniture de papiers et de produits dérivés du papier</a:t>
            </a:r>
          </a:p>
          <a:p>
            <a:pPr eaLnBrk="1" hangingPunct="1"/>
            <a:r>
              <a:rPr lang="en-US" sz="1900" b="1" smtClean="0"/>
              <a:t>External evaluation of the Capacity Development for Education for All </a:t>
            </a:r>
            <a:endParaRPr lang="cs-CZ" sz="1900" b="1" smtClean="0"/>
          </a:p>
          <a:p>
            <a:pPr eaLnBrk="1" hangingPunct="1"/>
            <a:r>
              <a:rPr lang="fr-FR" sz="1900" b="1" smtClean="0"/>
              <a:t>Baseline survey on comprehensive sexuality education for young people in school settings in Zambia </a:t>
            </a:r>
            <a:endParaRPr lang="en-US" sz="1900" b="1" smtClean="0"/>
          </a:p>
          <a:p>
            <a:pPr eaLnBrk="1" hangingPunct="1"/>
            <a:r>
              <a:rPr lang="en-US" sz="1900" b="1" smtClean="0"/>
              <a:t>A Comprehensive Assessment of Education Sector for Iraq </a:t>
            </a:r>
            <a:endParaRPr lang="cs-CZ" sz="1900" b="1" smtClean="0"/>
          </a:p>
          <a:p>
            <a:pPr eaLnBrk="1" hangingPunct="1"/>
            <a:r>
              <a:rPr lang="en-US" sz="1900" b="1" smtClean="0"/>
              <a:t>Supply and Installation of a news TV studio for training purposes at Baghdad university in Iraq</a:t>
            </a:r>
          </a:p>
          <a:p>
            <a:pPr eaLnBrk="1" hangingPunct="1"/>
            <a:r>
              <a:rPr lang="en-US" sz="1900" b="1" smtClean="0"/>
              <a:t>Business coaching toolkit: development and training</a:t>
            </a:r>
          </a:p>
          <a:p>
            <a:pPr eaLnBrk="1" hangingPunct="1"/>
            <a:r>
              <a:rPr lang="en-US" sz="1900" b="1" smtClean="0"/>
              <a:t>Printing and distribution of basic-literacy books to 16 provinces</a:t>
            </a:r>
          </a:p>
          <a:p>
            <a:pPr eaLnBrk="1" hangingPunct="1"/>
            <a:r>
              <a:rPr lang="en-US" sz="1900" b="1" smtClean="0"/>
              <a:t>Development of an International Fund for Cultural Diversity (IFCD) fundraising strategy</a:t>
            </a:r>
          </a:p>
          <a:p>
            <a:pPr eaLnBrk="1" hangingPunct="1"/>
            <a:endParaRPr lang="fr-FR" sz="1900" b="1" smtClean="0"/>
          </a:p>
          <a:p>
            <a:pPr eaLnBrk="1" hangingPunct="1"/>
            <a:endParaRPr lang="fr-FR" sz="1900" b="1" smtClean="0"/>
          </a:p>
          <a:p>
            <a:pPr eaLnBrk="1" hangingPunct="1"/>
            <a:endParaRPr lang="fr-FR" sz="1900" b="1" smtClean="0"/>
          </a:p>
          <a:p>
            <a:pPr eaLnBrk="1" hangingPunct="1"/>
            <a:endParaRPr lang="fr-FR" sz="1900" b="1" smtClean="0"/>
          </a:p>
          <a:p>
            <a:pPr eaLnBrk="1" hangingPunct="1"/>
            <a:endParaRPr lang="fr-FR" sz="1900" b="1" smtClean="0"/>
          </a:p>
          <a:p>
            <a:pPr eaLnBrk="1" hangingPunct="1"/>
            <a:endParaRPr lang="cs-CZ" sz="1900" smtClean="0"/>
          </a:p>
        </p:txBody>
      </p:sp>
      <p:pic>
        <p:nvPicPr>
          <p:cNvPr id="32771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92175" y="420688"/>
            <a:ext cx="977900" cy="887412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1998663" y="365125"/>
            <a:ext cx="9355137" cy="1325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Užitečné odkazy</a:t>
            </a:r>
            <a:endParaRPr lang="cs-CZ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1524000" y="1633538"/>
            <a:ext cx="9793288" cy="4924425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cs-CZ" smtClean="0">
                <a:sym typeface="Wingdings" pitchFamily="2" charset="2"/>
              </a:rPr>
              <a:t>Základní informace lze získat na: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</a:t>
            </a:r>
            <a:r>
              <a:rPr lang="cs-CZ" sz="2400" smtClean="0">
                <a:sym typeface="Wingdings" pitchFamily="2" charset="2"/>
                <a:hlinkClick r:id="rId2"/>
              </a:rPr>
              <a:t>www.unesco.org/new/en/unesco/procurement</a:t>
            </a:r>
            <a:endParaRPr lang="cs-CZ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cs-CZ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cs-CZ" smtClean="0">
                <a:sym typeface="Wingdings" pitchFamily="2" charset="2"/>
              </a:rPr>
              <a:t>Pro informace a s dotazy se lze obrátit na: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</a:t>
            </a:r>
            <a:r>
              <a:rPr lang="cs-CZ" sz="2400" smtClean="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cs-CZ" sz="2400" smtClean="0">
                <a:solidFill>
                  <a:schemeClr val="hlink"/>
                </a:solidFill>
                <a:sym typeface="Wingdings" pitchFamily="2" charset="2"/>
                <a:hlinkClick r:id="rId3"/>
              </a:rPr>
              <a:t>procurement.info@unesco.org</a:t>
            </a:r>
            <a:endParaRPr lang="cs-CZ" sz="2400" smtClean="0">
              <a:solidFill>
                <a:schemeClr val="hlink"/>
              </a:solidFill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endParaRPr lang="cs-CZ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endParaRPr lang="cs-CZ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Char char="•"/>
            </a:pPr>
            <a:r>
              <a:rPr lang="cs-CZ" smtClean="0">
                <a:sym typeface="Wingdings" pitchFamily="2" charset="2"/>
              </a:rPr>
              <a:t>Kontaktní osoby: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endParaRPr lang="cs-CZ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Mr. Eero Porko, Procurement Officer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E-mail: </a:t>
            </a:r>
            <a:r>
              <a:rPr lang="cs-CZ" sz="2400" smtClean="0">
                <a:sym typeface="Wingdings" pitchFamily="2" charset="2"/>
                <a:hlinkClick r:id="rId4"/>
              </a:rPr>
              <a:t>E.Porko@unesco.org</a:t>
            </a:r>
            <a:r>
              <a:rPr lang="cs-CZ" sz="2400" smtClean="0">
                <a:sym typeface="Wingdings" pitchFamily="2" charset="2"/>
              </a:rPr>
              <a:t>, Tel: +33 1 45 68 18 55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endParaRPr lang="cs-CZ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Ms. Lopamudra Giacobbi, Chief, Financial Policy &amp; Compliance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E-mail: </a:t>
            </a:r>
            <a:r>
              <a:rPr lang="cs-CZ" sz="2400" smtClean="0">
                <a:sym typeface="Wingdings" pitchFamily="2" charset="2"/>
                <a:hlinkClick r:id="rId5"/>
              </a:rPr>
              <a:t>L.Giacobbi@unesco.org</a:t>
            </a:r>
            <a:r>
              <a:rPr lang="cs-CZ" sz="2400" smtClean="0">
                <a:sym typeface="Wingdings" pitchFamily="2" charset="2"/>
              </a:rPr>
              <a:t> , Tel: +33 1 45 68 23 34</a:t>
            </a: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</a:pPr>
            <a:endParaRPr lang="cs-CZ" sz="2400" smtClean="0"/>
          </a:p>
        </p:txBody>
      </p:sp>
      <p:pic>
        <p:nvPicPr>
          <p:cNvPr id="33795" name="Obrázek 5"/>
          <p:cNvPicPr>
            <a:picLocks noChangeAspect="1"/>
          </p:cNvPicPr>
          <p:nvPr/>
        </p:nvPicPr>
        <p:blipFill>
          <a:blip r:embed="rId6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7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1998663" y="365125"/>
            <a:ext cx="9355137" cy="1325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Užitečné odkazy</a:t>
            </a:r>
            <a:endParaRPr lang="cs-CZ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1657350" y="1577975"/>
            <a:ext cx="9696450" cy="5026025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Char char="•"/>
            </a:pPr>
            <a:r>
              <a:rPr lang="cs-CZ" smtClean="0">
                <a:solidFill>
                  <a:srgbClr val="000090"/>
                </a:solidFill>
                <a:sym typeface="Wingdings" pitchFamily="2" charset="2"/>
              </a:rPr>
              <a:t>Sekretariát České komise pro UNESCO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Rytířska 31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Praha 1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tel.: +420 224186126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unesco@mzv.cz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cs-CZ" sz="2400" smtClean="0">
                <a:sym typeface="Wingdings" pitchFamily="2" charset="2"/>
              </a:rPr>
              <a:t>    </a:t>
            </a:r>
            <a:r>
              <a:rPr lang="cs-CZ" sz="2400" smtClean="0">
                <a:sym typeface="Wingdings" pitchFamily="2" charset="2"/>
                <a:hlinkClick r:id="rId2"/>
              </a:rPr>
              <a:t>www.mzv.cz/unesco</a:t>
            </a:r>
            <a:endParaRPr lang="cs-CZ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cs-CZ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  <a:buFontTx/>
              <a:buChar char="•"/>
            </a:pPr>
            <a:r>
              <a:rPr lang="en-US" smtClean="0">
                <a:solidFill>
                  <a:srgbClr val="000090"/>
                </a:solidFill>
                <a:sym typeface="Wingdings" pitchFamily="2" charset="2"/>
              </a:rPr>
              <a:t>Permanent Delegation of the Czech Republic to UNESCO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   1, rue Miollis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   75015   Paris 15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   tel. +33 145683535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70000"/>
              </a:lnSpc>
            </a:pPr>
            <a:endParaRPr lang="cs-CZ" sz="2400" smtClean="0"/>
          </a:p>
        </p:txBody>
      </p:sp>
      <p:pic>
        <p:nvPicPr>
          <p:cNvPr id="34819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Země DAC – </a:t>
            </a:r>
            <a:r>
              <a:rPr lang="cs-CZ" sz="3200" smtClean="0">
                <a:solidFill>
                  <a:srgbClr val="203864"/>
                </a:solidFill>
                <a:latin typeface="Calibri" pitchFamily="34" charset="0"/>
              </a:rPr>
              <a:t>dodávky zboží a služeb v roce 2012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27100" y="1825625"/>
          <a:ext cx="10339388" cy="471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508"/>
                <a:gridCol w="2020610"/>
                <a:gridCol w="2898375"/>
                <a:gridCol w="2737011"/>
                <a:gridCol w="20608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Dodávky zboží a služeb</a:t>
                      </a:r>
                    </a:p>
                    <a:p>
                      <a:pPr algn="ctr"/>
                      <a:r>
                        <a:rPr lang="cs-CZ" dirty="0" smtClean="0"/>
                        <a:t>v milionech USD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Procento z celkového</a:t>
                      </a:r>
                      <a:r>
                        <a:rPr lang="cs-CZ" baseline="0" dirty="0" smtClean="0"/>
                        <a:t> objemu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Příspěvek země</a:t>
                      </a:r>
                    </a:p>
                    <a:p>
                      <a:pPr algn="ctr"/>
                      <a:r>
                        <a:rPr lang="cs-CZ" dirty="0" smtClean="0"/>
                        <a:t>do OSN v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1 498,0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9,7 %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22,000 %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Švýcarsko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611, 1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3,98 %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1,047 %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Belgie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609,7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3,97 %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0,998 %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445,6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5,594 %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Spojené království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437,7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5,179 %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Dánsko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397,4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0,675 %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Itálie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331,8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2,16 %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4,48 %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Německo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210,6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7,142 %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Nizozemsko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209, 1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1,36 %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1,654 %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Kanada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152,1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2,984 %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20.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Česká republika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14,5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0,09 %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0,386 %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5922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1914525" y="365125"/>
            <a:ext cx="9439275" cy="1325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Počet registrovaných firem z ČR</a:t>
            </a:r>
          </a:p>
        </p:txBody>
      </p:sp>
      <p:sp>
        <p:nvSpPr>
          <p:cNvPr id="36866" name="Rectangle 5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3941763"/>
          </a:xfrm>
        </p:spPr>
        <p:txBody>
          <a:bodyPr/>
          <a:lstStyle/>
          <a:p>
            <a:pPr eaLnBrk="1" hangingPunct="1"/>
            <a:endParaRPr lang="cs-CZ" sz="6000" smtClean="0"/>
          </a:p>
          <a:p>
            <a:pPr algn="ctr" eaLnBrk="1" hangingPunct="1">
              <a:buFont typeface="Arial" charset="0"/>
              <a:buNone/>
            </a:pPr>
            <a:r>
              <a:rPr lang="cs-CZ" sz="6000" smtClean="0"/>
              <a:t>Systém OSN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 smtClean="0"/>
              <a:t>68</a:t>
            </a:r>
          </a:p>
        </p:txBody>
      </p:sp>
      <p:sp>
        <p:nvSpPr>
          <p:cNvPr id="36867" name="Rectangle 6"/>
          <p:cNvSpPr>
            <a:spLocks noGrp="1"/>
          </p:cNvSpPr>
          <p:nvPr>
            <p:ph type="body" sz="half" idx="2"/>
          </p:nvPr>
        </p:nvSpPr>
        <p:spPr>
          <a:xfrm>
            <a:off x="6157913" y="1949450"/>
            <a:ext cx="5181600" cy="4078288"/>
          </a:xfrm>
        </p:spPr>
        <p:txBody>
          <a:bodyPr/>
          <a:lstStyle/>
          <a:p>
            <a:pPr algn="ctr" eaLnBrk="1" hangingPunct="1"/>
            <a:endParaRPr lang="cs-CZ" sz="5400" smtClean="0"/>
          </a:p>
          <a:p>
            <a:pPr algn="ctr" eaLnBrk="1" hangingPunct="1">
              <a:buFont typeface="Arial" charset="0"/>
              <a:buNone/>
            </a:pPr>
            <a:r>
              <a:rPr lang="cs-CZ" sz="5400" smtClean="0"/>
              <a:t>UNESCO</a:t>
            </a:r>
          </a:p>
          <a:p>
            <a:pPr algn="ctr" eaLnBrk="1" hangingPunct="1">
              <a:buFont typeface="Arial" charset="0"/>
              <a:buNone/>
            </a:pPr>
            <a:r>
              <a:rPr lang="cs-CZ" sz="5400" smtClean="0"/>
              <a:t>18</a:t>
            </a:r>
          </a:p>
        </p:txBody>
      </p:sp>
      <p:pic>
        <p:nvPicPr>
          <p:cNvPr id="36868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ázek 1"/>
          <p:cNvPicPr>
            <a:picLocks noChangeAspect="1"/>
          </p:cNvPicPr>
          <p:nvPr/>
        </p:nvPicPr>
        <p:blipFill>
          <a:blip r:embed="rId2"/>
          <a:srcRect l="14342" r="14084" b="2557"/>
          <a:stretch>
            <a:fillRect/>
          </a:stretch>
        </p:blipFill>
        <p:spPr bwMode="auto">
          <a:xfrm>
            <a:off x="1589088" y="1588"/>
            <a:ext cx="9013825" cy="690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Šipka doleva 2"/>
          <p:cNvSpPr/>
          <p:nvPr/>
        </p:nvSpPr>
        <p:spPr>
          <a:xfrm>
            <a:off x="8340725" y="2227263"/>
            <a:ext cx="315913" cy="17621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Děkuji za pozornost.</a:t>
            </a:r>
            <a:endParaRPr lang="cs-CZ" sz="7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/>
          </a:p>
        </p:txBody>
      </p:sp>
      <p:pic>
        <p:nvPicPr>
          <p:cNvPr id="37891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236538"/>
            <a:ext cx="4178300" cy="889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37892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2688" y="0"/>
            <a:ext cx="59293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fr-FR" b="1" dirty="0" smtClean="0">
                <a:solidFill>
                  <a:srgbClr val="002060"/>
                </a:solidFill>
                <a:latin typeface="+mn-lt"/>
              </a:rPr>
              <a:t>U</a:t>
            </a:r>
            <a:r>
              <a:rPr lang="en-GB" altLang="fr-FR" dirty="0" smtClean="0">
                <a:solidFill>
                  <a:srgbClr val="002060"/>
                </a:solidFill>
                <a:latin typeface="+mn-lt"/>
              </a:rPr>
              <a:t>nited </a:t>
            </a:r>
            <a:r>
              <a:rPr lang="en-GB" altLang="fr-FR" b="1" dirty="0" smtClean="0">
                <a:solidFill>
                  <a:srgbClr val="002060"/>
                </a:solidFill>
                <a:latin typeface="+mn-lt"/>
              </a:rPr>
              <a:t>N</a:t>
            </a:r>
            <a:r>
              <a:rPr lang="en-GB" altLang="fr-FR" dirty="0" smtClean="0">
                <a:solidFill>
                  <a:srgbClr val="002060"/>
                </a:solidFill>
                <a:latin typeface="+mn-lt"/>
              </a:rPr>
              <a:t>ations </a:t>
            </a:r>
            <a:r>
              <a:rPr lang="en-GB" altLang="fr-FR" b="1" dirty="0" smtClean="0">
                <a:solidFill>
                  <a:srgbClr val="002060"/>
                </a:solidFill>
                <a:latin typeface="+mn-lt"/>
              </a:rPr>
              <a:t>G</a:t>
            </a:r>
            <a:r>
              <a:rPr lang="en-GB" altLang="fr-FR" dirty="0" smtClean="0">
                <a:solidFill>
                  <a:srgbClr val="002060"/>
                </a:solidFill>
                <a:latin typeface="+mn-lt"/>
              </a:rPr>
              <a:t>lobal </a:t>
            </a:r>
            <a:r>
              <a:rPr lang="en-GB" altLang="fr-FR" b="1" dirty="0" smtClean="0">
                <a:solidFill>
                  <a:srgbClr val="002060"/>
                </a:solidFill>
                <a:latin typeface="+mn-lt"/>
              </a:rPr>
              <a:t>M</a:t>
            </a:r>
            <a:r>
              <a:rPr lang="en-GB" altLang="fr-FR" dirty="0" smtClean="0">
                <a:solidFill>
                  <a:srgbClr val="002060"/>
                </a:solidFill>
                <a:latin typeface="+mn-lt"/>
              </a:rPr>
              <a:t>arketplace</a:t>
            </a:r>
            <a:endParaRPr lang="cs-CZ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914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362825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Registrace firem a zveřejňování tenderů a výzev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Světový trh zboží, práce a služeb všech možných druhů v hodnotě </a:t>
            </a:r>
            <a:r>
              <a:rPr lang="cs-CZ" sz="2600" b="1" smtClean="0"/>
              <a:t>více než 15 miliard USD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zprostředkovává a spravuje dodávky zboží a služeb do 21 agentur a ústředí OSN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Až </a:t>
            </a:r>
            <a:r>
              <a:rPr lang="cs-CZ" sz="2600" b="1" smtClean="0"/>
              <a:t>15 nových poptávek denně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Registruje se až </a:t>
            </a:r>
            <a:r>
              <a:rPr lang="cs-CZ" sz="2600" b="1" smtClean="0"/>
              <a:t>1 600 nových potenciálních dodavatelů měsíčně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Stačí vyplnit pouze jeden registrační formulář: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3000" b="1" smtClean="0">
                <a:hlinkClick r:id="rId2"/>
              </a:rPr>
              <a:t>https://www.ungm.org/</a:t>
            </a:r>
            <a:endParaRPr lang="cs-CZ" sz="3000" b="1" smtClean="0"/>
          </a:p>
        </p:txBody>
      </p:sp>
      <p:pic>
        <p:nvPicPr>
          <p:cNvPr id="38915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38916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8201025" y="2309813"/>
            <a:ext cx="3152775" cy="295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365125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025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Top 10 </a:t>
            </a:r>
            <a:r>
              <a:rPr lang="cs-CZ" sz="3200" dirty="0" smtClean="0">
                <a:solidFill>
                  <a:srgbClr val="002060"/>
                </a:solidFill>
                <a:latin typeface="+mn-lt"/>
              </a:rPr>
              <a:t>dodavatelů systému OSN v roce 2012  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327150" y="1457325"/>
          <a:ext cx="10255250" cy="530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170"/>
                <a:gridCol w="1821020"/>
                <a:gridCol w="1821020"/>
                <a:gridCol w="1821020"/>
                <a:gridCol w="1821020"/>
              </a:tblGrid>
              <a:tr h="91241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Zboží</a:t>
                      </a:r>
                    </a:p>
                    <a:p>
                      <a:pPr algn="ctr"/>
                      <a:r>
                        <a:rPr lang="cs-CZ" dirty="0" smtClean="0"/>
                        <a:t>v milionech USD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Služby</a:t>
                      </a:r>
                    </a:p>
                    <a:p>
                      <a:pPr algn="ctr"/>
                      <a:r>
                        <a:rPr lang="cs-CZ" dirty="0" smtClean="0"/>
                        <a:t>v milionech USD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</a:p>
                    <a:p>
                      <a:pPr algn="ctr"/>
                      <a:r>
                        <a:rPr lang="cs-CZ" dirty="0" smtClean="0"/>
                        <a:t>v milionech USD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 z celku</a:t>
                      </a:r>
                      <a:endParaRPr lang="cs-CZ" dirty="0"/>
                    </a:p>
                  </a:txBody>
                  <a:tcPr anchor="ctr"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449,5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1 048,5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1 498,0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9,7 %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Indie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772,1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875,3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5,7 %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Afghánistán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637,9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692,5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4,5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Švýcarsko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257,4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611,1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4,0 %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Belgie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563,4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609,7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4,0 %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349,2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96,4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445,6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2,9 %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Spojené království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186,3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437,7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2,8 %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Súdán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229,4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431,5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2,8 %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Keňa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93,6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322,7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416,3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r>
                        <a:rPr lang="cs-CZ" dirty="0" smtClean="0"/>
                        <a:t>Rusko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403,0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2,6 %</a:t>
                      </a:r>
                      <a:endParaRPr lang="cs-CZ" dirty="0"/>
                    </a:p>
                  </a:txBody>
                  <a:tcPr/>
                </a:tc>
              </a:tr>
              <a:tr h="36496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Top 10 celkem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3 043,1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3 377,6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6 420,7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41,8 %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6496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Celková hodnota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6 807,6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8 564,5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15 372,1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100,0 %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OSN </a:t>
            </a:r>
            <a:r>
              <a:rPr lang="cs-CZ" sz="36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procurement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podíl služeb a zboží v letech 2007-2012 </a:t>
            </a:r>
            <a:endParaRPr lang="cs-CZ" sz="28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7410" name="Zástupný symbol pro obsah 14"/>
          <p:cNvGraphicFramePr>
            <a:graphicFrameLocks noGrp="1"/>
          </p:cNvGraphicFramePr>
          <p:nvPr>
            <p:ph idx="1"/>
          </p:nvPr>
        </p:nvGraphicFramePr>
        <p:xfrm>
          <a:off x="787400" y="1774825"/>
          <a:ext cx="10617200" cy="4452938"/>
        </p:xfrm>
        <a:graphic>
          <a:graphicData uri="http://schemas.openxmlformats.org/presentationml/2006/ole">
            <p:oleObj spid="_x0000_s17410" r:id="rId3" imgW="10620152" imgH="4456562" progId="Excel.Sheet.8">
              <p:embed/>
            </p:oleObj>
          </a:graphicData>
        </a:graphic>
      </p:graphicFrame>
      <p:pic>
        <p:nvPicPr>
          <p:cNvPr id="17412" name="Obrázek 5"/>
          <p:cNvPicPr>
            <a:picLocks noChangeAspect="1"/>
          </p:cNvPicPr>
          <p:nvPr/>
        </p:nvPicPr>
        <p:blipFill>
          <a:blip r:embed="rId4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5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Přehled největších odběratelů v rámci systému OSN</a:t>
            </a:r>
            <a:b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 milionech USD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305050" y="1825625"/>
          <a:ext cx="7581900" cy="444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1638300"/>
                <a:gridCol w="2609850"/>
                <a:gridCol w="26860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UN/PD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3 173,8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2 871,7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UNDP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2 692,0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3 173,9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WFP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2 532,3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2 484,0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UNICEF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2 152,6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2 457,2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UNOPS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778,3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739,7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Data nejsou k dispozici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689,6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606,7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634,9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UNHCR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535,1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562,1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UNFPA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362,4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335,2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UNRWA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282,0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292,2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13.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UNESCO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144,9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121,2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501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203864"/>
                </a:solidFill>
                <a:latin typeface="Calibri" pitchFamily="34" charset="0"/>
              </a:rPr>
              <a:t>Česká republika – dodávky</a:t>
            </a:r>
            <a:br>
              <a:rPr lang="cs-CZ" smtClean="0">
                <a:solidFill>
                  <a:srgbClr val="203864"/>
                </a:solidFill>
                <a:latin typeface="Calibri" pitchFamily="34" charset="0"/>
              </a:rPr>
            </a:br>
            <a:r>
              <a:rPr lang="cs-CZ" sz="2800" smtClean="0">
                <a:solidFill>
                  <a:srgbClr val="203864"/>
                </a:solidFill>
                <a:latin typeface="Calibri" pitchFamily="34" charset="0"/>
              </a:rPr>
              <a:t>v milionech USD</a:t>
            </a:r>
            <a:endParaRPr lang="cs-CZ" smtClean="0">
              <a:solidFill>
                <a:srgbClr val="203864"/>
              </a:solidFill>
              <a:latin typeface="Calibri" pitchFamily="34" charset="0"/>
            </a:endParaRPr>
          </a:p>
        </p:txBody>
      </p:sp>
      <p:graphicFrame>
        <p:nvGraphicFramePr>
          <p:cNvPr id="21506" name="Zástupný symbol pro obsah 10"/>
          <p:cNvGraphicFramePr>
            <a:graphicFrameLocks noGrp="1"/>
          </p:cNvGraphicFramePr>
          <p:nvPr>
            <p:ph idx="1"/>
          </p:nvPr>
        </p:nvGraphicFramePr>
        <p:xfrm>
          <a:off x="787400" y="1774825"/>
          <a:ext cx="10617200" cy="4452938"/>
        </p:xfrm>
        <a:graphic>
          <a:graphicData uri="http://schemas.openxmlformats.org/presentationml/2006/ole">
            <p:oleObj spid="_x0000_s21506" r:id="rId3" imgW="10620152" imgH="4456562" progId="Excel.Sheet.8">
              <p:embed/>
            </p:oleObj>
          </a:graphicData>
        </a:graphic>
      </p:graphicFrame>
      <p:pic>
        <p:nvPicPr>
          <p:cNvPr id="21508" name="Obrázek 5"/>
          <p:cNvPicPr>
            <a:picLocks noChangeAspect="1"/>
          </p:cNvPicPr>
          <p:nvPr/>
        </p:nvPicPr>
        <p:blipFill>
          <a:blip r:embed="rId4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5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Česká republika – hlavní vývozní artikly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Zboží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Motorová vozidla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Vybavení laboratoří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Služby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Technické poradní služby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IT služby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Vzdělávací služby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</p:txBody>
      </p:sp>
      <p:pic>
        <p:nvPicPr>
          <p:cNvPr id="22531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81750" y="2414588"/>
            <a:ext cx="4762500" cy="3171825"/>
          </a:xfrm>
        </p:spPr>
      </p:pic>
      <p:pic>
        <p:nvPicPr>
          <p:cNvPr id="22532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Česká republika – největší partneři</a:t>
            </a:r>
            <a:b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 milionech USD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306763" y="2193925"/>
          <a:ext cx="558006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000"/>
                <a:gridCol w="279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14,51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UN/PD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12,63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UNDP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0,77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IAEA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0,76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OPCW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UNICEF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UNHCR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UNESCO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UNFPA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89" name="Obrázek 5"/>
          <p:cNvPicPr>
            <a:picLocks noChangeAspect="1"/>
          </p:cNvPicPr>
          <p:nvPr/>
        </p:nvPicPr>
        <p:blipFill>
          <a:blip r:embed="rId2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3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9288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2060"/>
                </a:solidFill>
                <a:latin typeface="+mn-lt"/>
              </a:rPr>
              <a:t>UNESCO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Organizace OSN pro výchovu, vědu a kulturu</a:t>
            </a:r>
            <a:endParaRPr lang="cs-CZ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578" name="Zástupný symbol pro text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067925" cy="823912"/>
          </a:xfrm>
        </p:spPr>
        <p:txBody>
          <a:bodyPr/>
          <a:lstStyle/>
          <a:p>
            <a:pPr eaLnBrk="1" hangingPunct="1"/>
            <a:r>
              <a:rPr lang="cs-CZ" smtClean="0"/>
              <a:t>„…války se rodí v mysli lidí, je třeba v mysli lidí vybudovat obranu míru…“</a:t>
            </a:r>
          </a:p>
          <a:p>
            <a:pPr algn="r" eaLnBrk="1" hangingPunct="1"/>
            <a:r>
              <a:rPr lang="cs-CZ" sz="1800" smtClean="0"/>
              <a:t>Úryvek z preambule Ústavy UNESCO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895725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2800"/>
              </a:spcBef>
            </a:pPr>
            <a:r>
              <a:rPr lang="cs-CZ" sz="2600" smtClean="0"/>
              <a:t>Jedna ze specializovaných organizací systému OSN</a:t>
            </a:r>
          </a:p>
          <a:p>
            <a:pPr eaLnBrk="1" hangingPunct="1">
              <a:lnSpc>
                <a:spcPct val="70000"/>
              </a:lnSpc>
              <a:spcBef>
                <a:spcPts val="2800"/>
              </a:spcBef>
            </a:pPr>
            <a:r>
              <a:rPr lang="cs-CZ" sz="2600" smtClean="0"/>
              <a:t>Cíl: udržení mezinárodního míru rozvíjením spolupráce v oblasti výchovy, vědy a kultury a prosazováním úcty k lidským právům a právnímu řádu</a:t>
            </a:r>
          </a:p>
          <a:p>
            <a:pPr eaLnBrk="1" hangingPunct="1">
              <a:lnSpc>
                <a:spcPct val="70000"/>
              </a:lnSpc>
              <a:spcBef>
                <a:spcPts val="2800"/>
              </a:spcBef>
            </a:pPr>
            <a:r>
              <a:rPr lang="cs-CZ" sz="2600" smtClean="0"/>
              <a:t>195 členských zemí, sídlo v Paříži</a:t>
            </a:r>
          </a:p>
          <a:p>
            <a:pPr eaLnBrk="1" hangingPunct="1">
              <a:lnSpc>
                <a:spcPct val="70000"/>
              </a:lnSpc>
              <a:spcBef>
                <a:spcPts val="2800"/>
              </a:spcBef>
            </a:pPr>
            <a:endParaRPr lang="cs-CZ" sz="2600" smtClean="0"/>
          </a:p>
        </p:txBody>
      </p:sp>
      <p:pic>
        <p:nvPicPr>
          <p:cNvPr id="24580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621463" y="2919413"/>
            <a:ext cx="4286250" cy="2857500"/>
          </a:xfrm>
        </p:spPr>
      </p:pic>
      <p:pic>
        <p:nvPicPr>
          <p:cNvPr id="24581" name="Obrázek 5"/>
          <p:cNvPicPr>
            <a:picLocks noChangeAspect="1"/>
          </p:cNvPicPr>
          <p:nvPr/>
        </p:nvPicPr>
        <p:blipFill>
          <a:blip r:embed="rId3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4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6100" y="365125"/>
            <a:ext cx="9537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2060"/>
                </a:solidFill>
                <a:latin typeface="+mn-lt"/>
              </a:rPr>
              <a:t>Hlavní úkoly a cíle UNESCO</a:t>
            </a:r>
            <a:endParaRPr lang="cs-CZ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800850" cy="5032375"/>
          </a:xfrm>
        </p:spPr>
        <p:txBody>
          <a:bodyPr/>
          <a:lstStyle/>
          <a:p>
            <a:pPr marL="457200" indent="-457200" eaLnBrk="1" hangingPunct="1">
              <a:buFont typeface="Calibri Light"/>
              <a:buAutoNum type="arabicPeriod"/>
            </a:pPr>
            <a:r>
              <a:rPr lang="cs-CZ" sz="2400" b="1" smtClean="0"/>
              <a:t>Vzdělání</a:t>
            </a:r>
          </a:p>
          <a:p>
            <a:pPr lvl="1" eaLnBrk="1" hangingPunct="1"/>
            <a:r>
              <a:rPr lang="cs-CZ" sz="1800" smtClean="0"/>
              <a:t>Zajištění kvalitního vzdělání pro všechny a celoživotní vzdělávání</a:t>
            </a:r>
          </a:p>
          <a:p>
            <a:pPr marL="457200" indent="-457200" eaLnBrk="1" hangingPunct="1">
              <a:buFont typeface="Calibri Light"/>
              <a:buAutoNum type="arabicPeriod"/>
            </a:pPr>
            <a:r>
              <a:rPr lang="cs-CZ" sz="2400" b="1" smtClean="0"/>
              <a:t>Přírodní vědy</a:t>
            </a:r>
          </a:p>
          <a:p>
            <a:pPr lvl="1" eaLnBrk="1" hangingPunct="1"/>
            <a:r>
              <a:rPr lang="cs-CZ" sz="1800" smtClean="0"/>
              <a:t>Mezinárodní spolupráce ve vědě a udržitelný rozvoj</a:t>
            </a:r>
          </a:p>
          <a:p>
            <a:pPr marL="457200" indent="-457200" eaLnBrk="1" hangingPunct="1">
              <a:buFont typeface="Calibri Light"/>
              <a:buAutoNum type="arabicPeriod"/>
            </a:pPr>
            <a:r>
              <a:rPr lang="cs-CZ" sz="2400" b="1" smtClean="0"/>
              <a:t>Sociální a humanitní vědy</a:t>
            </a:r>
          </a:p>
          <a:p>
            <a:pPr lvl="1" eaLnBrk="1" hangingPunct="1"/>
            <a:r>
              <a:rPr lang="cs-CZ" sz="1800" smtClean="0"/>
              <a:t>Hledání řešení nově vznikajících společenských a etických problémů </a:t>
            </a:r>
          </a:p>
          <a:p>
            <a:pPr marL="457200" indent="-457200" eaLnBrk="1" hangingPunct="1">
              <a:buFont typeface="Calibri Light"/>
              <a:buAutoNum type="arabicPeriod"/>
            </a:pPr>
            <a:r>
              <a:rPr lang="cs-CZ" sz="2400" b="1" smtClean="0"/>
              <a:t>Kultura</a:t>
            </a:r>
          </a:p>
          <a:p>
            <a:pPr lvl="1" eaLnBrk="1" hangingPunct="1"/>
            <a:r>
              <a:rPr lang="cs-CZ" sz="1800" smtClean="0"/>
              <a:t>Ochrana a správa hmotného a nehmotného světového dědictví a podpora kulturní rozmanitosti a mezikulturního dialogu</a:t>
            </a:r>
          </a:p>
          <a:p>
            <a:pPr marL="457200" indent="-457200" eaLnBrk="1" hangingPunct="1">
              <a:buFont typeface="Calibri Light"/>
              <a:buAutoNum type="arabicPeriod"/>
            </a:pPr>
            <a:r>
              <a:rPr lang="cs-CZ" sz="2400" b="1" smtClean="0"/>
              <a:t>Komunikace a informace</a:t>
            </a:r>
          </a:p>
          <a:p>
            <a:pPr lvl="1" eaLnBrk="1" hangingPunct="1"/>
            <a:r>
              <a:rPr lang="cs-CZ" sz="1800" smtClean="0"/>
              <a:t>Podpora volného toku myšlenek a všeobecného přístupu k informacím</a:t>
            </a:r>
          </a:p>
        </p:txBody>
      </p:sp>
      <p:pic>
        <p:nvPicPr>
          <p:cNvPr id="25603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99450" y="1825625"/>
            <a:ext cx="3054350" cy="3954463"/>
          </a:xfrm>
        </p:spPr>
      </p:pic>
      <p:pic>
        <p:nvPicPr>
          <p:cNvPr id="25604" name="Obrázek 4"/>
          <p:cNvPicPr>
            <a:picLocks noChangeAspect="1"/>
          </p:cNvPicPr>
          <p:nvPr/>
        </p:nvPicPr>
        <p:blipFill>
          <a:blip r:embed="rId4"/>
          <a:srcRect r="76598"/>
          <a:stretch>
            <a:fillRect/>
          </a:stretch>
        </p:blipFill>
        <p:spPr bwMode="auto">
          <a:xfrm>
            <a:off x="838200" y="584200"/>
            <a:ext cx="977900" cy="887413"/>
          </a:xfrm>
          <a:prstGeom prst="rect">
            <a:avLst/>
          </a:prstGeom>
          <a:blipFill dpi="0" rotWithShape="1">
            <a:blip r:embed="rId5"/>
            <a:srcRect r="7659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1043</Words>
  <Application>Microsoft Office PowerPoint</Application>
  <PresentationFormat>Vlastní</PresentationFormat>
  <Paragraphs>356</Paragraphs>
  <Slides>22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 Light</vt:lpstr>
      <vt:lpstr>Calibri</vt:lpstr>
      <vt:lpstr>Georgia</vt:lpstr>
      <vt:lpstr>Wingdings</vt:lpstr>
      <vt:lpstr>Motiv Office</vt:lpstr>
      <vt:lpstr>List aplikace Microsoft Excel</vt:lpstr>
      <vt:lpstr>UNESCO</vt:lpstr>
      <vt:lpstr>Snímek 2</vt:lpstr>
      <vt:lpstr>OSN procurement podíl služeb a zboží v letech 2007-2012 </vt:lpstr>
      <vt:lpstr>Přehled největších odběratelů v rámci systému OSN v milionech USD</vt:lpstr>
      <vt:lpstr>Česká republika – dodávky v milionech USD</vt:lpstr>
      <vt:lpstr>Česká republika – hlavní vývozní artikly</vt:lpstr>
      <vt:lpstr>Česká republika – největší partneři v milionech USD</vt:lpstr>
      <vt:lpstr>UNESCO Organizace OSN pro výchovu, vědu a kulturu</vt:lpstr>
      <vt:lpstr>Hlavní úkoly a cíle UNESCO</vt:lpstr>
      <vt:lpstr>UNESCO v číslech</vt:lpstr>
      <vt:lpstr>UNESCO Procurement</vt:lpstr>
      <vt:lpstr>Hlavní požadavky</vt:lpstr>
      <vt:lpstr>Procurement – zadávání zakázek</vt:lpstr>
      <vt:lpstr>Registrace prostřednictvím UNGM</vt:lpstr>
      <vt:lpstr>UNESCO příklady nabídek</vt:lpstr>
      <vt:lpstr>Užitečné odkazy</vt:lpstr>
      <vt:lpstr>Užitečné odkazy</vt:lpstr>
      <vt:lpstr>Země DAC – dodávky zboží a služeb v roce 2012</vt:lpstr>
      <vt:lpstr>Počet registrovaných firem z ČR</vt:lpstr>
      <vt:lpstr>Děkuji za pozornost.</vt:lpstr>
      <vt:lpstr>United Nations Global Marketplace</vt:lpstr>
      <vt:lpstr>Top 10 dodavatelů systému OSN v roce 2012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UNESCO</dc:title>
  <dc:creator>Zuzana Čermáková</dc:creator>
  <cp:lastModifiedBy>osoukup</cp:lastModifiedBy>
  <cp:revision>99</cp:revision>
  <dcterms:created xsi:type="dcterms:W3CDTF">2013-12-17T05:33:49Z</dcterms:created>
  <dcterms:modified xsi:type="dcterms:W3CDTF">2013-12-19T10:07:34Z</dcterms:modified>
</cp:coreProperties>
</file>