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04" r:id="rId1"/>
  </p:sldMasterIdLst>
  <p:notesMasterIdLst>
    <p:notesMasterId r:id="rId17"/>
  </p:notesMasterIdLst>
  <p:handoutMasterIdLst>
    <p:handoutMasterId r:id="rId18"/>
  </p:handoutMasterIdLst>
  <p:sldIdLst>
    <p:sldId id="556" r:id="rId2"/>
    <p:sldId id="562" r:id="rId3"/>
    <p:sldId id="574" r:id="rId4"/>
    <p:sldId id="575" r:id="rId5"/>
    <p:sldId id="571" r:id="rId6"/>
    <p:sldId id="573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2" r:id="rId15"/>
    <p:sldId id="561" r:id="rId16"/>
  </p:sldIdLst>
  <p:sldSz cx="10691813" cy="8064500"/>
  <p:notesSz cx="6797675" cy="9926638"/>
  <p:defaultTextStyle>
    <a:defPPr>
      <a:defRPr lang="en-US"/>
    </a:defPPr>
    <a:lvl1pPr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5884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768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7652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3536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79421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15305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751189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287073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96" userDrawn="1">
          <p15:clr>
            <a:srgbClr val="A4A3A4"/>
          </p15:clr>
        </p15:guide>
        <p15:guide id="2" orient="horz" pos="855" userDrawn="1">
          <p15:clr>
            <a:srgbClr val="A4A3A4"/>
          </p15:clr>
        </p15:guide>
        <p15:guide id="3" orient="horz" pos="215" userDrawn="1">
          <p15:clr>
            <a:srgbClr val="A4A3A4"/>
          </p15:clr>
        </p15:guide>
        <p15:guide id="4" orient="horz" pos="901" userDrawn="1">
          <p15:clr>
            <a:srgbClr val="A4A3A4"/>
          </p15:clr>
        </p15:guide>
        <p15:guide id="5" pos="185" userDrawn="1">
          <p15:clr>
            <a:srgbClr val="A4A3A4"/>
          </p15:clr>
        </p15:guide>
        <p15:guide id="6" pos="2993" userDrawn="1">
          <p15:clr>
            <a:srgbClr val="A4A3A4"/>
          </p15:clr>
        </p15:guide>
        <p15:guide id="7" pos="6548" userDrawn="1">
          <p15:clr>
            <a:srgbClr val="A4A3A4"/>
          </p15:clr>
        </p15:guide>
        <p15:guide id="8" pos="357" userDrawn="1">
          <p15:clr>
            <a:srgbClr val="A4A3A4"/>
          </p15:clr>
        </p15:guide>
        <p15:guide id="9" pos="64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ŘEHULKA David" initials="ŘD" lastIdx="1" clrIdx="0">
    <p:extLst>
      <p:ext uri="{19B8F6BF-5375-455C-9EA6-DF929625EA0E}">
        <p15:presenceInfo xmlns:p15="http://schemas.microsoft.com/office/powerpoint/2012/main" userId="ŘEHULKA Dav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B"/>
    <a:srgbClr val="D52B1E"/>
    <a:srgbClr val="24559D"/>
    <a:srgbClr val="E41B13"/>
    <a:srgbClr val="970000"/>
    <a:srgbClr val="7F7F7F"/>
    <a:srgbClr val="FFFFFF"/>
    <a:srgbClr val="301515"/>
    <a:srgbClr val="FF7900"/>
    <a:srgbClr val="D0D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3035" autoAdjust="0"/>
  </p:normalViewPr>
  <p:slideViewPr>
    <p:cSldViewPr snapToGrid="0">
      <p:cViewPr varScale="1">
        <p:scale>
          <a:sx n="60" d="100"/>
          <a:sy n="60" d="100"/>
        </p:scale>
        <p:origin x="1000" y="40"/>
      </p:cViewPr>
      <p:guideLst>
        <p:guide orient="horz" pos="3796"/>
        <p:guide orient="horz" pos="855"/>
        <p:guide orient="horz" pos="215"/>
        <p:guide orient="horz" pos="901"/>
        <p:guide pos="185"/>
        <p:guide pos="2993"/>
        <p:guide pos="6548"/>
        <p:guide pos="357"/>
        <p:guide pos="6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90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Total Turnover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name>Linear Trend (Total Turnover)</c:name>
            <c:spPr>
              <a:ln w="19050" cap="rnd">
                <a:solidFill>
                  <a:schemeClr val="bg2">
                    <a:lumMod val="2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List1!$A$2:$A$11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 formatCode="##\ ###\ ##0.000">
                  <c:v>33573.85100000001</c:v>
                </c:pt>
                <c:pt idx="1">
                  <c:v>33651.303999999982</c:v>
                </c:pt>
                <c:pt idx="2">
                  <c:v>36415.719999999994</c:v>
                </c:pt>
                <c:pt idx="3">
                  <c:v>37365.445999999996</c:v>
                </c:pt>
                <c:pt idx="4">
                  <c:v>36544.43</c:v>
                </c:pt>
                <c:pt idx="5">
                  <c:v>42150.49500000001</c:v>
                </c:pt>
                <c:pt idx="6">
                  <c:v>49594.149000000005</c:v>
                </c:pt>
                <c:pt idx="7">
                  <c:v>51445.082000000002</c:v>
                </c:pt>
                <c:pt idx="8">
                  <c:v>54928.180999999982</c:v>
                </c:pt>
                <c:pt idx="9">
                  <c:v>65029.061000000002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88-4859-B77E-CAC5AA111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993160"/>
        <c:axId val="355995456"/>
      </c:lineChart>
      <c:catAx>
        <c:axId val="35599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5995456"/>
        <c:crosses val="autoZero"/>
        <c:auto val="1"/>
        <c:lblAlgn val="ctr"/>
        <c:lblOffset val="100"/>
        <c:noMultiLvlLbl val="0"/>
      </c:catAx>
      <c:valAx>
        <c:axId val="35599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 ###\ 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599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31029356357188"/>
          <c:y val="0.93663931222368402"/>
          <c:w val="0.52777471600427306"/>
          <c:h val="6.3360687776315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482" y="0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09E8E0-A6A9-4B00-BBC5-0F79D2DC3847}" type="datetimeFigureOut">
              <a:rPr lang="en-US" altLang="cs-CZ"/>
              <a:pPr>
                <a:defRPr/>
              </a:pPr>
              <a:t>12/9/2022</a:t>
            </a:fld>
            <a:endParaRPr lang="en-US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8716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482" y="9428716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E5759A-664B-41D1-BA11-6D64E4BF4D4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001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482" y="0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2E39A6-C2EE-4351-8FC4-F4AF2A1CE671}" type="datetimeFigureOut">
              <a:rPr lang="en-US" altLang="cs-CZ"/>
              <a:pPr>
                <a:defRPr/>
              </a:pPr>
              <a:t>12/9/2022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355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606" y="4715153"/>
            <a:ext cx="5438464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noProof="0"/>
              <a:t>Click to edit Master text styles</a:t>
            </a:r>
          </a:p>
          <a:p>
            <a:pPr lvl="1"/>
            <a:r>
              <a:rPr lang="ga-IE" noProof="0"/>
              <a:t>Second level</a:t>
            </a:r>
          </a:p>
          <a:p>
            <a:pPr lvl="2"/>
            <a:r>
              <a:rPr lang="ga-IE" noProof="0"/>
              <a:t>Third level</a:t>
            </a:r>
          </a:p>
          <a:p>
            <a:pPr lvl="3"/>
            <a:r>
              <a:rPr lang="ga-IE" noProof="0"/>
              <a:t>Fourth level</a:t>
            </a:r>
          </a:p>
          <a:p>
            <a:pPr lvl="4"/>
            <a:r>
              <a:rPr lang="ga-I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716"/>
            <a:ext cx="294657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482" y="9428716"/>
            <a:ext cx="2946575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45651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3055BC-144E-4EA1-8FAE-EFD2BCE4ED0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01989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1pPr>
    <a:lvl2pPr marL="535884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2pPr>
    <a:lvl3pPr marL="1071768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3pPr>
    <a:lvl4pPr marL="1607652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4pPr>
    <a:lvl5pPr marL="2143536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5pPr>
    <a:lvl6pPr marL="2679421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6pPr>
    <a:lvl7pPr marL="3215305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7pPr>
    <a:lvl8pPr marL="3751189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8pPr>
    <a:lvl9pPr marL="4287073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Původní predikce </a:t>
            </a:r>
          </a:p>
          <a:p>
            <a:endParaRPr lang="cs-CZ" dirty="0"/>
          </a:p>
          <a:p>
            <a:r>
              <a:rPr lang="cs-CZ" dirty="0"/>
              <a:t>Asie 35&gt;43</a:t>
            </a:r>
          </a:p>
          <a:p>
            <a:r>
              <a:rPr lang="cs-CZ" dirty="0"/>
              <a:t>Evropa 26&gt;21</a:t>
            </a:r>
          </a:p>
          <a:p>
            <a:r>
              <a:rPr lang="cs-CZ" dirty="0"/>
              <a:t>US 28&gt;24</a:t>
            </a:r>
          </a:p>
          <a:p>
            <a:endParaRPr lang="cs-CZ" dirty="0"/>
          </a:p>
          <a:p>
            <a:r>
              <a:rPr lang="cs-CZ" dirty="0"/>
              <a:t>Evropa + US 21+24 = 45 % X Asie 43 %</a:t>
            </a:r>
          </a:p>
          <a:p>
            <a:endParaRPr lang="cs-CZ" dirty="0"/>
          </a:p>
          <a:p>
            <a:r>
              <a:rPr lang="cs-CZ" dirty="0"/>
              <a:t>Afrika, LA pravděpodobně takto neporostou </a:t>
            </a:r>
          </a:p>
          <a:p>
            <a:endParaRPr lang="cs-CZ" dirty="0"/>
          </a:p>
          <a:p>
            <a:r>
              <a:rPr lang="cs-CZ" dirty="0"/>
              <a:t>Co tento slide říká? </a:t>
            </a:r>
          </a:p>
          <a:p>
            <a:endParaRPr lang="cs-CZ" dirty="0"/>
          </a:p>
          <a:p>
            <a:r>
              <a:rPr lang="cs-CZ" dirty="0"/>
              <a:t>Motorem světové ekonomiky bude v následujících letech Asie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485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Původní predikce </a:t>
            </a:r>
          </a:p>
          <a:p>
            <a:endParaRPr lang="cs-CZ" dirty="0"/>
          </a:p>
          <a:p>
            <a:r>
              <a:rPr lang="cs-CZ" dirty="0"/>
              <a:t>Asie 35&gt;43</a:t>
            </a:r>
          </a:p>
          <a:p>
            <a:r>
              <a:rPr lang="cs-CZ" dirty="0"/>
              <a:t>Evropa 26&gt;21</a:t>
            </a:r>
          </a:p>
          <a:p>
            <a:r>
              <a:rPr lang="cs-CZ" dirty="0"/>
              <a:t>US 28&gt;24</a:t>
            </a:r>
          </a:p>
          <a:p>
            <a:endParaRPr lang="cs-CZ" dirty="0"/>
          </a:p>
          <a:p>
            <a:r>
              <a:rPr lang="cs-CZ" dirty="0"/>
              <a:t>Evropa + US 21+24 = 45 % X Asie 43 %</a:t>
            </a:r>
          </a:p>
          <a:p>
            <a:endParaRPr lang="cs-CZ" dirty="0"/>
          </a:p>
          <a:p>
            <a:r>
              <a:rPr lang="cs-CZ" dirty="0"/>
              <a:t>Afrika, LA pravděpodobně takto neporostou </a:t>
            </a:r>
          </a:p>
          <a:p>
            <a:endParaRPr lang="cs-CZ" dirty="0"/>
          </a:p>
          <a:p>
            <a:r>
              <a:rPr lang="cs-CZ" dirty="0"/>
              <a:t>Co tento slide říká? </a:t>
            </a:r>
          </a:p>
          <a:p>
            <a:endParaRPr lang="cs-CZ" dirty="0"/>
          </a:p>
          <a:p>
            <a:r>
              <a:rPr lang="cs-CZ" dirty="0"/>
              <a:t>Motorem světové ekonomiky bude v následujících letech Asie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0981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Podtitul prezentace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00. měsíc 2000, Praha</a:t>
            </a:r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Affairs</a:t>
            </a:r>
            <a:r>
              <a:rPr lang="cs-CZ" dirty="0" smtClean="0"/>
              <a:t> </a:t>
            </a:r>
          </a:p>
          <a:p>
            <a:pPr fontAlgn="auto">
              <a:spcAft>
                <a:spcPts val="0"/>
              </a:spcAft>
            </a:pPr>
            <a:r>
              <a:rPr lang="cs-CZ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Czech Republic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25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0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Podtitul prezentace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00. měsíc 2000, Praha</a:t>
            </a:r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Ministerstvo zahraničních věcí</a:t>
            </a:r>
            <a:br>
              <a:rPr lang="cs-CZ" dirty="0"/>
            </a:br>
            <a:r>
              <a:rPr lang="cs-CZ" dirty="0"/>
              <a:t>České republiky</a:t>
            </a:r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/>
              <a:t>Odbor ekonomické</a:t>
            </a:r>
            <a:r>
              <a:rPr lang="cs-CZ" baseline="0" dirty="0"/>
              <a:t> diplomacie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58" y="7051357"/>
            <a:ext cx="3240134" cy="9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57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91813" cy="8064500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1042587" y="3342497"/>
            <a:ext cx="7785219" cy="201327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0000" y="3342497"/>
            <a:ext cx="8070931" cy="188380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4200"/>
              </a:lnSpc>
              <a:defRPr sz="4000" b="0" cap="none" spc="117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+mj-cs"/>
              </a:defRPr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9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8964000" cy="576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en-US" smtClean="0"/>
              <a:t>The Global Economy During the Pandemic | October 2021</a:t>
            </a:r>
            <a:endParaRPr lang="cs-CZ" dirty="0"/>
          </a:p>
        </p:txBody>
      </p:sp>
      <p:sp>
        <p:nvSpPr>
          <p:cNvPr id="13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5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4176000" cy="5760000"/>
          </a:xfrm>
        </p:spPr>
        <p:txBody>
          <a:bodyPr/>
          <a:lstStyle>
            <a:lvl2pPr>
              <a:lnSpc>
                <a:spcPts val="2000"/>
              </a:lnSpc>
              <a:spcBef>
                <a:spcPts val="200"/>
              </a:spcBef>
              <a:defRPr sz="1800"/>
            </a:lvl2pPr>
            <a:lvl3pPr>
              <a:lnSpc>
                <a:spcPts val="2000"/>
              </a:lnSpc>
              <a:spcBef>
                <a:spcPts val="200"/>
              </a:spcBef>
              <a:defRPr sz="1800"/>
            </a:lvl3pPr>
            <a:lvl4pPr>
              <a:lnSpc>
                <a:spcPts val="2000"/>
              </a:lnSpc>
              <a:spcBef>
                <a:spcPts val="200"/>
              </a:spcBef>
              <a:defRPr sz="180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en-US" smtClean="0"/>
              <a:t>The Global Economy During the Pandemic | October 2021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2"/>
          </p:nvPr>
        </p:nvSpPr>
        <p:spPr>
          <a:xfrm>
            <a:off x="6084000" y="1800000"/>
            <a:ext cx="4176000" cy="57600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6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8640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en-US" smtClean="0"/>
              <a:t>The Global Economy During the Pandemic | October 2021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1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en-US" smtClean="0"/>
              <a:t>The Global Economy During the Pandemic | October 2021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3"/>
          </p:nvPr>
        </p:nvSpPr>
        <p:spPr>
          <a:xfrm>
            <a:off x="6084000" y="1800000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/>
              <a:t>Záhlaví –</a:t>
            </a:r>
            <a:r>
              <a:rPr lang="cs-CZ" sz="2800" baseline="0" dirty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3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/>
              <a:t>Děkuji Vám za pozornost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7999"/>
            <a:ext cx="8640000" cy="304210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/>
              <a:t>Jmeno_Prijmeni@mzv.cz</a:t>
            </a:r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Affairs</a:t>
            </a:r>
            <a:endParaRPr lang="cs-CZ" dirty="0" smtClean="0"/>
          </a:p>
          <a:p>
            <a:pPr fontAlgn="auto">
              <a:spcAft>
                <a:spcPts val="0"/>
              </a:spcAft>
            </a:pP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baseline="0" dirty="0" smtClean="0"/>
              <a:t> Czech Republic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984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6000" y="1800000"/>
            <a:ext cx="8964000" cy="57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8612" y="6911503"/>
            <a:ext cx="338317" cy="211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2B1C6FFC-D040-034F-8B69-20295064E64D}" type="slidenum">
              <a:rPr lang="fr-FR" sz="1403" smtClean="0"/>
              <a:pPr/>
              <a:t>‹#›</a:t>
            </a:fld>
            <a:endParaRPr lang="fr-FR" sz="1403" dirty="0"/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323788" y="7538400"/>
            <a:ext cx="576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The Global Economy During the Pandemic | October 2021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000" y="360000"/>
            <a:ext cx="36576" cy="899160"/>
          </a:xfrm>
          <a:prstGeom prst="rect">
            <a:avLst/>
          </a:prstGeom>
        </p:spPr>
      </p:pic>
      <p:sp>
        <p:nvSpPr>
          <p:cNvPr id="19" name="Zástupný symbol pro zápatí 4"/>
          <p:cNvSpPr txBox="1">
            <a:spLocks/>
          </p:cNvSpPr>
          <p:nvPr userDrawn="1"/>
        </p:nvSpPr>
        <p:spPr>
          <a:xfrm>
            <a:off x="10083788" y="7538400"/>
            <a:ext cx="2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r" defTabSz="535884" rtl="0" fontAlgn="base">
              <a:spcBef>
                <a:spcPct val="0"/>
              </a:spcBef>
              <a:spcAft>
                <a:spcPct val="0"/>
              </a:spcAft>
              <a:defRPr sz="700" b="0" kern="120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  <a:lvl2pPr marL="535884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071768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7652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143536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679421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215305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751189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287073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cs-CZ" dirty="0"/>
              <a:t> </a:t>
            </a:r>
            <a:r>
              <a:rPr lang="en-US" dirty="0"/>
              <a:t>| </a:t>
            </a:r>
            <a:fld id="{2424A685-3999-4799-8F83-85BB25330F29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7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2" r:id="rId1"/>
    <p:sldLayoutId id="2147485321" r:id="rId2"/>
    <p:sldLayoutId id="2147485314" r:id="rId3"/>
    <p:sldLayoutId id="2147485306" r:id="rId4"/>
    <p:sldLayoutId id="2147485317" r:id="rId5"/>
    <p:sldLayoutId id="2147485319" r:id="rId6"/>
    <p:sldLayoutId id="2147485320" r:id="rId7"/>
    <p:sldLayoutId id="2147485318" r:id="rId8"/>
  </p:sldLayoutIdLst>
  <p:hf sldNum="0" hdr="0" dt="0"/>
  <p:txStyles>
    <p:titleStyle>
      <a:lvl1pPr algn="l" defTabSz="1069208" rtl="0" eaLnBrk="1" latinLnBrk="0" hangingPunct="1">
        <a:lnSpc>
          <a:spcPts val="2000"/>
        </a:lnSpc>
        <a:spcBef>
          <a:spcPct val="0"/>
        </a:spcBef>
        <a:buNone/>
        <a:defRPr sz="1500" b="0" kern="1200" cap="none" baseline="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324000" indent="-324000" algn="l" defTabSz="1069208" rtl="0" eaLnBrk="1" latinLnBrk="0" hangingPunct="1">
        <a:lnSpc>
          <a:spcPts val="2600"/>
        </a:lnSpc>
        <a:spcBef>
          <a:spcPts val="0"/>
        </a:spcBef>
        <a:spcAft>
          <a:spcPts val="200"/>
        </a:spcAft>
        <a:buClr>
          <a:srgbClr val="970000"/>
        </a:buClr>
        <a:buSzPct val="100000"/>
        <a:buFontTx/>
        <a:buBlip>
          <a:blip r:embed="rId13"/>
        </a:buBlip>
        <a:defRPr sz="2400" kern="1200">
          <a:solidFill>
            <a:srgbClr val="D52B1E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1pPr>
      <a:lvl2pPr marL="648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2pPr>
      <a:lvl3pPr marL="972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3pPr>
      <a:lvl4pPr marL="1296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4pPr>
      <a:lvl5pPr marL="1052370" indent="-210474" algn="l" defTabSz="1069208" rtl="0" eaLnBrk="1" latinLnBrk="0" hangingPunct="1">
        <a:lnSpc>
          <a:spcPct val="90000"/>
        </a:lnSpc>
        <a:spcBef>
          <a:spcPts val="585"/>
        </a:spcBef>
        <a:buFont typeface="Open Sans Light" panose="020B0306030504020204" pitchFamily="34" charset="0"/>
        <a:buChar char="–"/>
        <a:defRPr sz="1169" kern="1200">
          <a:solidFill>
            <a:schemeClr val="tx1"/>
          </a:solidFill>
          <a:latin typeface="Azo Sans" panose="020B0603030303020204" pitchFamily="34" charset="-18"/>
          <a:ea typeface="Open Sans Light" panose="020B0306030504020204" pitchFamily="34" charset="0"/>
          <a:cs typeface="Open Sans Light" panose="020B0306030504020204" pitchFamily="34" charset="0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619998" y="2880000"/>
            <a:ext cx="8640000" cy="716679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Czech </a:t>
            </a:r>
            <a:r>
              <a:rPr lang="en-US" b="1" dirty="0" smtClean="0"/>
              <a:t>strategy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f</a:t>
            </a:r>
            <a:r>
              <a:rPr lang="en-US" b="1" dirty="0" smtClean="0"/>
              <a:t>or cooperation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 smtClean="0"/>
              <a:t>with </a:t>
            </a:r>
            <a:r>
              <a:rPr lang="cs-CZ" b="1" dirty="0"/>
              <a:t>t</a:t>
            </a:r>
            <a:r>
              <a:rPr lang="en-US" b="1" dirty="0" smtClean="0"/>
              <a:t>he Indo-Pacific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1619998" y="5941626"/>
            <a:ext cx="8640000" cy="360000"/>
          </a:xfrm>
        </p:spPr>
        <p:txBody>
          <a:bodyPr/>
          <a:lstStyle/>
          <a:p>
            <a:r>
              <a:rPr lang="cs-CZ" dirty="0" smtClean="0"/>
              <a:t>Martin Tlapa</a:t>
            </a:r>
          </a:p>
          <a:p>
            <a:r>
              <a:rPr lang="cs-CZ" dirty="0" err="1" smtClean="0"/>
              <a:t>Deputy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6"/>
          </p:nvPr>
        </p:nvSpPr>
        <p:spPr>
          <a:xfrm>
            <a:off x="1619998" y="6702160"/>
            <a:ext cx="8640000" cy="360000"/>
          </a:xfrm>
        </p:spPr>
        <p:txBody>
          <a:bodyPr/>
          <a:lstStyle/>
          <a:p>
            <a:r>
              <a:rPr lang="cs-CZ" dirty="0" smtClean="0"/>
              <a:t>Prague, </a:t>
            </a:r>
            <a:r>
              <a:rPr lang="cs-CZ" dirty="0" err="1" smtClean="0"/>
              <a:t>November</a:t>
            </a:r>
            <a:r>
              <a:rPr lang="cs-CZ" dirty="0" smtClean="0"/>
              <a:t>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0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50455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9) Increasing the visibility of the Czech Republic 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10) Increasing the presence of the Czech Republic and Czech companies in the region (economic diplomacy projects,  regional events, export and investment promotion tools)</a:t>
            </a:r>
          </a:p>
          <a:p>
            <a:pPr algn="just"/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11) Academic, scientific and technical </a:t>
            </a:r>
            <a:r>
              <a:rPr lang="cs-CZ" dirty="0" smtClean="0">
                <a:solidFill>
                  <a:schemeClr val="tx1"/>
                </a:solidFill>
              </a:rPr>
              <a:t>and inter-university </a:t>
            </a:r>
            <a:r>
              <a:rPr lang="en-GB" dirty="0" smtClean="0">
                <a:solidFill>
                  <a:schemeClr val="tx1"/>
                </a:solidFill>
              </a:rPr>
              <a:t>cooperation, people-to-people cooperation</a:t>
            </a:r>
          </a:p>
          <a:p>
            <a:pPr algn="just"/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12) Diversification of and better integration in trade and supply chains – helping to reduce protectionist policies, addressing tariff and non-tariff barriers via fully functioning multilateral trade system, EU trade policy</a:t>
            </a:r>
            <a:endParaRPr lang="en-GB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3/Prosperity</a:t>
            </a:r>
            <a:r>
              <a:rPr lang="cs-CZ" b="1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296000" y="2295238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13) Sustainable agriculture, circular and green economy, workforce mobility</a:t>
            </a:r>
          </a:p>
          <a:p>
            <a:pPr algn="just"/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14) Climate protection, biodiversity protection, energy and carbon sustainability – support for trade and sustainability development </a:t>
            </a:r>
            <a:r>
              <a:rPr lang="cs-CZ" dirty="0" smtClean="0">
                <a:solidFill>
                  <a:schemeClr val="tx1"/>
                </a:solidFill>
              </a:rPr>
              <a:t>(TSD) </a:t>
            </a:r>
            <a:r>
              <a:rPr lang="en-GB" dirty="0" smtClean="0">
                <a:solidFill>
                  <a:schemeClr val="tx1"/>
                </a:solidFill>
              </a:rPr>
              <a:t>in trade agreements</a:t>
            </a:r>
          </a:p>
          <a:p>
            <a:pPr algn="just"/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15) Active raw materials diplomacy – tailored expertise for Indo-Pacific partners to cover their whole raw materials cycle</a:t>
            </a:r>
          </a:p>
          <a:p>
            <a:pPr algn="just"/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16) Support of regional cooperation, active role in the implementation of the EU-Asia Connectivity Strategy</a:t>
            </a:r>
          </a:p>
          <a:p>
            <a:pPr algn="just"/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17) Building of healthcare capacities as a part of comprehensive post-COVID-19 recovery and renewal</a:t>
            </a:r>
            <a:endParaRPr lang="en-GB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4/Sustainability</a:t>
            </a:r>
            <a:r>
              <a:rPr lang="cs-CZ" b="1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9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50455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Shared responsibility and cooperation with partners – balanced approach to individual countries and the whole region while promoting an international rules-based order</a:t>
            </a:r>
          </a:p>
          <a:p>
            <a:pPr marL="0" indent="0" algn="just">
              <a:buNone/>
            </a:pPr>
            <a:r>
              <a:rPr lang="en-GB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Reciprocity, transparency, level playing field – coordinated and balanced relations, closer inter-ministerial coordination</a:t>
            </a:r>
          </a:p>
          <a:p>
            <a:pPr marL="0" indent="0" algn="just">
              <a:buNone/>
            </a:pPr>
            <a:endParaRPr lang="en-GB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Support for the strategies and activities of the EU, NATO, UN and like-minded Indo-Pacific partners, including through the Czech Republic's activities in the UN</a:t>
            </a:r>
          </a:p>
          <a:p>
            <a:endParaRPr lang="cs-CZ" b="1" i="1" dirty="0"/>
          </a:p>
          <a:p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 smtClean="0"/>
              <a:t>Balancing</a:t>
            </a:r>
            <a:r>
              <a:rPr lang="cs-CZ" dirty="0" smtClean="0"/>
              <a:t> </a:t>
            </a:r>
            <a:r>
              <a:rPr lang="cs-CZ" dirty="0" err="1" smtClean="0"/>
              <a:t>pragmatism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0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50455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Synergy between the national strategy and the EU strategy for the Indo-Pacific – close link with like-minded initiatives and programmes (EU, UN, NATO, other allies and partners in/out the region)</a:t>
            </a:r>
          </a:p>
          <a:p>
            <a:pPr algn="just"/>
            <a:endParaRPr lang="en-GB" b="1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Participation in projects of the EU and like-minded partners, including projects of the UN, OECD, regional banks and other partners</a:t>
            </a:r>
          </a:p>
          <a:p>
            <a:pPr algn="just"/>
            <a:endParaRPr lang="en-GB" b="1" i="1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More efficient use of all EU relevant instruments related to the region, including the NDICI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GB" dirty="0" smtClean="0">
                <a:solidFill>
                  <a:schemeClr val="tx1"/>
                </a:solidFill>
              </a:rPr>
              <a:t>Global Europe – </a:t>
            </a:r>
            <a:r>
              <a:rPr lang="cs-CZ" dirty="0" err="1" smtClean="0">
                <a:solidFill>
                  <a:schemeClr val="tx1"/>
                </a:solidFill>
              </a:rPr>
              <a:t>locating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synergies within the EU using the Team Europe approach</a:t>
            </a:r>
            <a:endParaRPr lang="en-GB" b="1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… and </a:t>
            </a:r>
            <a:r>
              <a:rPr lang="cs-CZ" dirty="0" err="1" smtClean="0"/>
              <a:t>synergies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50455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Indo-Pacific will have a decisive influence on the dynamism of the 21st century world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Equal partners and mutually advantageous cooperation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Be ready to tackle challenges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region's risk factors, security risks and hybrid threats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Specific project-based cooperation and long-term cooperation in selected areas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Shared values and interests, framework of the EU, cooperation with allies and like-minded partners 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cs-CZ" i="1" dirty="0">
              <a:solidFill>
                <a:schemeClr val="tx1"/>
              </a:solidFill>
            </a:endParaRPr>
          </a:p>
          <a:p>
            <a:pPr algn="just"/>
            <a:endParaRPr lang="cs-CZ" b="1" i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8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Martin_Tlapa@mzv.cz</a:t>
            </a:r>
          </a:p>
          <a:p>
            <a:r>
              <a:rPr lang="cs-CZ" dirty="0" smtClean="0"/>
              <a:t>      @</a:t>
            </a:r>
            <a:r>
              <a:rPr lang="cs-CZ" dirty="0" err="1" smtClean="0"/>
              <a:t>TlapaMar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Zobrazit zdrojový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29869"/>
            <a:ext cx="415290" cy="2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Closer Than We Think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346" y="2016062"/>
            <a:ext cx="8435059" cy="495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764FA8E-F425-47C9-A41A-68B9054619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147"/>
          <a:stretch/>
        </p:blipFill>
        <p:spPr>
          <a:xfrm>
            <a:off x="498882" y="1883801"/>
            <a:ext cx="9963150" cy="5424928"/>
          </a:xfrm>
          <a:prstGeom prst="rect">
            <a:avLst/>
          </a:prstGeo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55B8EF-CF05-4DE7-87BC-1B64925DE4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AU" dirty="0" smtClean="0"/>
              <a:t>World economy by regions in 2035</a:t>
            </a:r>
            <a:endParaRPr lang="en-AU" dirty="0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D27F419C-2AE4-4308-8CD9-BDF8464A8B6C}"/>
              </a:ext>
            </a:extLst>
          </p:cNvPr>
          <p:cNvSpPr/>
          <p:nvPr/>
        </p:nvSpPr>
        <p:spPr>
          <a:xfrm>
            <a:off x="6873607" y="3158341"/>
            <a:ext cx="1613703" cy="150179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/>
          </a:p>
        </p:txBody>
      </p:sp>
      <p:sp>
        <p:nvSpPr>
          <p:cNvPr id="8" name="TextovéPole 7"/>
          <p:cNvSpPr txBox="1"/>
          <p:nvPr/>
        </p:nvSpPr>
        <p:spPr>
          <a:xfrm>
            <a:off x="2819039" y="1426601"/>
            <a:ext cx="5322836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AU" sz="2000" dirty="0" smtClean="0">
                <a:latin typeface="+mj-lt"/>
              </a:rPr>
              <a:t>      Global GDP distribution forecast by 2035 </a:t>
            </a:r>
          </a:p>
        </p:txBody>
      </p:sp>
    </p:spTree>
    <p:extLst>
      <p:ext uri="{BB962C8B-B14F-4D97-AF65-F5344CB8AC3E}">
        <p14:creationId xmlns:p14="http://schemas.microsoft.com/office/powerpoint/2010/main" val="5491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55B8EF-CF05-4DE7-87BC-1B64925DE4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Czech Republic and </a:t>
            </a:r>
            <a:r>
              <a:rPr lang="cs-CZ" dirty="0" err="1" smtClean="0"/>
              <a:t>Indo-Pacific</a:t>
            </a:r>
            <a:r>
              <a:rPr lang="cs-CZ" dirty="0" smtClean="0"/>
              <a:t> – </a:t>
            </a:r>
            <a:r>
              <a:rPr lang="cs-CZ" dirty="0" err="1" smtClean="0"/>
              <a:t>trade</a:t>
            </a:r>
            <a:r>
              <a:rPr lang="cs-CZ" dirty="0" smtClean="0"/>
              <a:t> in </a:t>
            </a:r>
            <a:r>
              <a:rPr lang="cs-CZ" dirty="0" err="1" smtClean="0"/>
              <a:t>goods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64474" y="1426601"/>
            <a:ext cx="5322836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en-GB" sz="2000" b="1" dirty="0" smtClean="0">
              <a:latin typeface="+mj-lt"/>
            </a:endParaRPr>
          </a:p>
        </p:txBody>
      </p:sp>
      <p:graphicFrame>
        <p:nvGraphicFramePr>
          <p:cNvPr id="10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914696"/>
              </p:ext>
            </p:extLst>
          </p:nvPr>
        </p:nvGraphicFramePr>
        <p:xfrm>
          <a:off x="783116" y="2001894"/>
          <a:ext cx="9154099" cy="510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délník 2"/>
          <p:cNvSpPr/>
          <p:nvPr/>
        </p:nvSpPr>
        <p:spPr>
          <a:xfrm>
            <a:off x="3696762" y="1446281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2012 </a:t>
            </a:r>
            <a:r>
              <a:rPr lang="cs-CZ" dirty="0">
                <a:latin typeface="+mj-lt"/>
              </a:rPr>
              <a:t>– </a:t>
            </a:r>
            <a:r>
              <a:rPr lang="cs-CZ" dirty="0" smtClean="0">
                <a:latin typeface="+mj-lt"/>
              </a:rPr>
              <a:t>2021 (mil</a:t>
            </a:r>
            <a:r>
              <a:rPr lang="cs-CZ" dirty="0">
                <a:latin typeface="+mj-lt"/>
              </a:rPr>
              <a:t>. </a:t>
            </a:r>
            <a:r>
              <a:rPr lang="cs-CZ" dirty="0" smtClean="0">
                <a:latin typeface="+mj-lt"/>
              </a:rPr>
              <a:t>USD)</a:t>
            </a:r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74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15201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The fastest growing region in the world, 60 % of total world population, 42 % of world GDP, vital trading, transport and shipping routes</a:t>
            </a:r>
          </a:p>
          <a:p>
            <a:pPr marL="0" lv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Among prime movers of global technological and social growth</a:t>
            </a:r>
          </a:p>
          <a:p>
            <a:pPr lvl="0" algn="just"/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Opportunities for greater activity and mutual trade and investment</a:t>
            </a:r>
          </a:p>
          <a:p>
            <a:pPr lvl="0" algn="just"/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Like-minded partners and regional economic and security target-oriented groupings (CPTPP, IPEF, RCEP, AUKUS, Quad)</a:t>
            </a:r>
          </a:p>
          <a:p>
            <a:pPr lvl="0" algn="just"/>
            <a:endParaRPr lang="en-US" b="1" dirty="0" smtClean="0"/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Region where values compete and superpowers’ interests clash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632444" y="337140"/>
            <a:ext cx="8640000" cy="900000"/>
          </a:xfrm>
        </p:spPr>
        <p:txBody>
          <a:bodyPr/>
          <a:lstStyle/>
          <a:p>
            <a:r>
              <a:rPr lang="en-GB" dirty="0"/>
              <a:t>Why is the Indo-Pacific </a:t>
            </a:r>
            <a:r>
              <a:rPr lang="en-GB" dirty="0" smtClean="0"/>
              <a:t>important? </a:t>
            </a:r>
            <a:endParaRPr lang="cs-CZ" dirty="0"/>
          </a:p>
          <a:p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7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1402871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Czech solutions and expertise, based  on our long history and presence in the region, awareness and good reputation of our products and services</a:t>
            </a:r>
          </a:p>
          <a:p>
            <a:pPr algn="just"/>
            <a:endParaRPr lang="en-GB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Active engagement beyond the EU Presidency, bilaterally + partnerships in line with fundamental principles of Czech foreign policy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Support to FTAs with the EU, participation in Team Europe Initiatives and Global Gateway</a:t>
            </a:r>
          </a:p>
          <a:p>
            <a:pPr algn="just"/>
            <a:endParaRPr lang="en-GB" dirty="0" smtClean="0">
              <a:solidFill>
                <a:schemeClr val="tx1"/>
              </a:solidFill>
            </a:endParaRPr>
          </a:p>
          <a:p>
            <a:pPr lvl="0" algn="just"/>
            <a:r>
              <a:rPr lang="en-GB" dirty="0" smtClean="0">
                <a:solidFill>
                  <a:schemeClr val="tx1"/>
                </a:solidFill>
              </a:rPr>
              <a:t>Opportunities for Czech companies in trade, investment; synergies with development cooperation</a:t>
            </a:r>
          </a:p>
          <a:p>
            <a:pPr marL="0" lvl="0" indent="0" algn="just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lvl="0" algn="just"/>
            <a:r>
              <a:rPr lang="en-GB" dirty="0" smtClean="0">
                <a:solidFill>
                  <a:schemeClr val="tx1"/>
                </a:solidFill>
              </a:rPr>
              <a:t>Partner in promoting effective multilateralism, joint projects in defence and security, cyber security, science and research, human rights</a:t>
            </a:r>
          </a:p>
          <a:p>
            <a:pPr lvl="0" algn="just"/>
            <a:endParaRPr lang="en-GB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smtClean="0">
                <a:solidFill>
                  <a:schemeClr val="tx1"/>
                </a:solidFill>
              </a:rPr>
              <a:t>Rule of law for a free and open Indo-Pacific</a:t>
            </a:r>
          </a:p>
          <a:p>
            <a:pPr marL="0" lvl="0" indent="0" algn="just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632444" y="359173"/>
            <a:ext cx="8640000" cy="900000"/>
          </a:xfrm>
        </p:spPr>
        <p:txBody>
          <a:bodyPr/>
          <a:lstStyle/>
          <a:p>
            <a:r>
              <a:rPr lang="en-GB" dirty="0"/>
              <a:t>Why is the Indo-Pacific </a:t>
            </a:r>
            <a:r>
              <a:rPr lang="en-GB" dirty="0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Czechia</a:t>
            </a:r>
            <a:r>
              <a:rPr lang="en-GB" dirty="0" smtClean="0"/>
              <a:t>? </a:t>
            </a:r>
            <a:endParaRPr lang="cs-CZ" dirty="0"/>
          </a:p>
          <a:p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2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73118" y="1700327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en-AU" dirty="0" smtClean="0">
                <a:solidFill>
                  <a:schemeClr val="tx1"/>
                </a:solidFill>
              </a:rPr>
              <a:t>Cooperation with the </a:t>
            </a:r>
            <a:r>
              <a:rPr lang="en-AU" dirty="0" err="1" smtClean="0">
                <a:solidFill>
                  <a:schemeClr val="tx1"/>
                </a:solidFill>
              </a:rPr>
              <a:t>Ind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en-AU" dirty="0" smtClean="0">
                <a:solidFill>
                  <a:schemeClr val="tx1"/>
                </a:solidFill>
              </a:rPr>
              <a:t>-Pacific countries to promote global security and prosperity as well as respect for human rights and dignity</a:t>
            </a:r>
            <a:endParaRPr lang="cs-CZ" dirty="0" smtClean="0">
              <a:solidFill>
                <a:schemeClr val="tx1"/>
              </a:solidFill>
            </a:endParaRPr>
          </a:p>
          <a:p>
            <a:pPr algn="just"/>
            <a:endParaRPr lang="en-AU" dirty="0" smtClean="0">
              <a:solidFill>
                <a:schemeClr val="tx1"/>
              </a:solidFill>
            </a:endParaRPr>
          </a:p>
          <a:p>
            <a:pPr algn="just"/>
            <a:r>
              <a:rPr lang="cs-CZ" dirty="0" err="1" smtClean="0">
                <a:solidFill>
                  <a:schemeClr val="tx1"/>
                </a:solidFill>
              </a:rPr>
              <a:t>Priorities</a:t>
            </a:r>
            <a:r>
              <a:rPr lang="cs-CZ" dirty="0" smtClean="0">
                <a:solidFill>
                  <a:schemeClr val="tx1"/>
                </a:solidFill>
              </a:rPr>
              <a:t> to </a:t>
            </a:r>
            <a:r>
              <a:rPr lang="cs-CZ" dirty="0" err="1" smtClean="0">
                <a:solidFill>
                  <a:schemeClr val="tx1"/>
                </a:solidFill>
              </a:rPr>
              <a:t>follow</a:t>
            </a:r>
            <a:r>
              <a:rPr lang="cs-CZ" b="1" dirty="0" smtClean="0">
                <a:solidFill>
                  <a:schemeClr val="tx1"/>
                </a:solidFill>
              </a:rPr>
              <a:t>: </a:t>
            </a:r>
            <a:r>
              <a:rPr lang="cs-CZ" b="1" dirty="0" err="1" smtClean="0">
                <a:solidFill>
                  <a:schemeClr val="tx1"/>
                </a:solidFill>
              </a:rPr>
              <a:t>partnerships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 err="1" smtClean="0">
                <a:solidFill>
                  <a:schemeClr val="tx1"/>
                </a:solidFill>
              </a:rPr>
              <a:t>security</a:t>
            </a:r>
            <a:r>
              <a:rPr lang="cs-CZ" b="1" dirty="0" smtClean="0">
                <a:solidFill>
                  <a:schemeClr val="tx1"/>
                </a:solidFill>
              </a:rPr>
              <a:t>, prosperity and </a:t>
            </a:r>
            <a:r>
              <a:rPr lang="cs-CZ" b="1" dirty="0" err="1" smtClean="0">
                <a:solidFill>
                  <a:schemeClr val="tx1"/>
                </a:solidFill>
              </a:rPr>
              <a:t>sustainability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Strict adherence to the fundamental principles, open and rules-based </a:t>
            </a:r>
            <a:r>
              <a:rPr lang="en-US" b="1" u="sng" dirty="0" smtClean="0">
                <a:solidFill>
                  <a:srgbClr val="004A9B"/>
                </a:solidFill>
              </a:rPr>
              <a:t>partnerships</a:t>
            </a:r>
            <a:r>
              <a:rPr lang="en-US" dirty="0" smtClean="0">
                <a:solidFill>
                  <a:schemeClr val="tx1"/>
                </a:solidFill>
              </a:rPr>
              <a:t> to promote the UN value framework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b="1" u="sng" dirty="0" smtClean="0">
                <a:solidFill>
                  <a:srgbClr val="004A9B"/>
                </a:solidFill>
              </a:rPr>
              <a:t>Security</a:t>
            </a:r>
            <a:r>
              <a:rPr lang="en-US" dirty="0" smtClean="0">
                <a:solidFill>
                  <a:schemeClr val="tx1"/>
                </a:solidFill>
              </a:rPr>
              <a:t> challenges to be coordinated with allies, like-minded partners and multilateral mechanisms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Good and transparent economic relations for </a:t>
            </a:r>
            <a:r>
              <a:rPr lang="en-US" b="1" u="sng" dirty="0" smtClean="0">
                <a:solidFill>
                  <a:srgbClr val="004A9B"/>
                </a:solidFill>
              </a:rPr>
              <a:t>prosperity</a:t>
            </a:r>
            <a:r>
              <a:rPr lang="en-US" dirty="0" smtClean="0">
                <a:solidFill>
                  <a:schemeClr val="tx1"/>
                </a:solidFill>
              </a:rPr>
              <a:t>, encouraging diversification of trade and supply chains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Focus on innovation and new technologies, digital partnerships, </a:t>
            </a:r>
            <a:r>
              <a:rPr lang="en-US" b="1" u="sng" dirty="0" smtClean="0">
                <a:solidFill>
                  <a:srgbClr val="004A9B"/>
                </a:solidFill>
              </a:rPr>
              <a:t>sustainability</a:t>
            </a:r>
            <a:r>
              <a:rPr lang="en-US" dirty="0" smtClean="0">
                <a:solidFill>
                  <a:schemeClr val="tx1"/>
                </a:solidFill>
              </a:rPr>
              <a:t> in line with Agenda 2030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Vision and </a:t>
            </a:r>
            <a:r>
              <a:rPr lang="cs-CZ" dirty="0" err="1" smtClean="0"/>
              <a:t>priorities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50455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cs-CZ" dirty="0" smtClean="0">
                <a:solidFill>
                  <a:schemeClr val="tx1"/>
                </a:solidFill>
              </a:rPr>
              <a:t>1</a:t>
            </a:r>
            <a:r>
              <a:rPr lang="en-AU" dirty="0" smtClean="0">
                <a:solidFill>
                  <a:schemeClr val="tx1"/>
                </a:solidFill>
              </a:rPr>
              <a:t>) Development of partnerships with individual countries in the region – deepening cooperation with like-minded partners, promoting the transatlantic link</a:t>
            </a:r>
          </a:p>
          <a:p>
            <a:pPr algn="just"/>
            <a:endParaRPr lang="en-AU" b="1" i="1" dirty="0" smtClean="0">
              <a:solidFill>
                <a:schemeClr val="tx1"/>
              </a:solidFill>
            </a:endParaRPr>
          </a:p>
          <a:p>
            <a:pPr lvl="0" algn="just"/>
            <a:r>
              <a:rPr lang="en-AU" dirty="0" smtClean="0">
                <a:solidFill>
                  <a:schemeClr val="tx1"/>
                </a:solidFill>
              </a:rPr>
              <a:t>2) Cooperation with Asian regional structures, especially with ASEAN</a:t>
            </a:r>
          </a:p>
          <a:p>
            <a:pPr lvl="0" algn="just"/>
            <a:endParaRPr lang="en-AU" b="1" i="1" dirty="0" smtClean="0">
              <a:solidFill>
                <a:schemeClr val="tx1"/>
              </a:solidFill>
            </a:endParaRPr>
          </a:p>
          <a:p>
            <a:pPr lvl="0" algn="just"/>
            <a:r>
              <a:rPr lang="en-AU" dirty="0" smtClean="0">
                <a:solidFill>
                  <a:schemeClr val="tx1"/>
                </a:solidFill>
              </a:rPr>
              <a:t>3) Promotion of good governance and human rights – promoting international human rights standards and open dialogues with national governments</a:t>
            </a:r>
          </a:p>
          <a:p>
            <a:pPr lvl="0"/>
            <a:endParaRPr lang="en-AU" b="1" i="1" dirty="0" smtClean="0">
              <a:solidFill>
                <a:schemeClr val="tx1"/>
              </a:solidFill>
            </a:endParaRP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4) Promotion of rules, international law and free trade via effective multilateralism</a:t>
            </a:r>
            <a:endParaRPr lang="en-AU" b="1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/</a:t>
            </a:r>
            <a:r>
              <a:rPr lang="cs-CZ" dirty="0" err="1" smtClean="0"/>
              <a:t>Partnerships</a:t>
            </a:r>
            <a:r>
              <a:rPr lang="cs-CZ" b="1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7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08444" y="2504559"/>
            <a:ext cx="8964000" cy="4295604"/>
          </a:xfrm>
        </p:spPr>
        <p:txBody>
          <a:bodyPr vert="horz" lIns="0" tIns="0" rIns="0" bIns="0" rtlCol="0" anchor="t">
            <a:noAutofit/>
          </a:bodyPr>
          <a:lstStyle/>
          <a:p>
            <a:pPr lvl="0" algn="just"/>
            <a:r>
              <a:rPr lang="en-AU" dirty="0" smtClean="0">
                <a:solidFill>
                  <a:schemeClr val="tx1"/>
                </a:solidFill>
              </a:rPr>
              <a:t>5) Cooperation in the area of cyber security and in combating cyber-crime, building resilience, counteracting hybrid threats, and preventing and combating terrorism and violent extremism</a:t>
            </a:r>
          </a:p>
          <a:p>
            <a:pPr marL="0" lvl="0" indent="0" algn="just">
              <a:buNone/>
            </a:pPr>
            <a:endParaRPr lang="en-AU" b="1" i="1" dirty="0" smtClean="0">
              <a:solidFill>
                <a:schemeClr val="tx1"/>
              </a:solidFill>
            </a:endParaRPr>
          </a:p>
          <a:p>
            <a:pPr lvl="0" algn="just"/>
            <a:r>
              <a:rPr lang="en-AU" dirty="0" smtClean="0">
                <a:solidFill>
                  <a:schemeClr val="tx1"/>
                </a:solidFill>
              </a:rPr>
              <a:t>6) Security dialogue – enhanced cooperation on the level of defence ministries, focus on defence industry </a:t>
            </a:r>
          </a:p>
          <a:p>
            <a:pPr lvl="0" algn="just"/>
            <a:endParaRPr lang="en-AU" b="1" i="1" dirty="0" smtClean="0">
              <a:solidFill>
                <a:schemeClr val="tx1"/>
              </a:solidFill>
            </a:endParaRPr>
          </a:p>
          <a:p>
            <a:pPr lvl="0" algn="just"/>
            <a:r>
              <a:rPr lang="en-AU" dirty="0" smtClean="0">
                <a:solidFill>
                  <a:schemeClr val="tx1"/>
                </a:solidFill>
              </a:rPr>
              <a:t>7) Assistance with disaster prevention and disaster risk reduction (including humanitarian disasters), and strengthening the resilience</a:t>
            </a:r>
          </a:p>
          <a:p>
            <a:pPr lvl="0" algn="just"/>
            <a:endParaRPr lang="en-AU" b="1" i="1" dirty="0" smtClean="0">
              <a:solidFill>
                <a:schemeClr val="tx1"/>
              </a:solidFill>
            </a:endParaRPr>
          </a:p>
          <a:p>
            <a:pPr lvl="0" algn="just"/>
            <a:r>
              <a:rPr lang="en-AU" dirty="0" smtClean="0">
                <a:solidFill>
                  <a:schemeClr val="tx1"/>
                </a:solidFill>
              </a:rPr>
              <a:t>8) Support for the activities of security organizations and conflict prevention mechanisms </a:t>
            </a:r>
            <a:endParaRPr lang="en-AU" b="1" i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685" dirty="0">
              <a:cs typeface="Calibri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2/Security</a:t>
            </a:r>
            <a:r>
              <a:rPr lang="cs-CZ" b="1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3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MZV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004A9B"/>
      </a:accent1>
      <a:accent2>
        <a:srgbClr val="D52B1E"/>
      </a:accent2>
      <a:accent3>
        <a:srgbClr val="A1D1F4"/>
      </a:accent3>
      <a:accent4>
        <a:srgbClr val="A185B9"/>
      </a:accent4>
      <a:accent5>
        <a:srgbClr val="E3E8A4"/>
      </a:accent5>
      <a:accent6>
        <a:srgbClr val="FDCD4B"/>
      </a:accent6>
      <a:hlink>
        <a:srgbClr val="0563C1"/>
      </a:hlink>
      <a:folHlink>
        <a:srgbClr val="954F72"/>
      </a:folHlink>
    </a:clrScheme>
    <a:fontScheme name="MZV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990</Words>
  <Application>Microsoft Office PowerPoint</Application>
  <PresentationFormat>Vlastní</PresentationFormat>
  <Paragraphs>137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Azo Sans</vt:lpstr>
      <vt:lpstr>Calibri</vt:lpstr>
      <vt:lpstr>Georgia</vt:lpstr>
      <vt:lpstr>Open Sans</vt:lpstr>
      <vt:lpstr>Open Sans Light</vt:lpstr>
      <vt:lpstr>Vlastní návrh</vt:lpstr>
      <vt:lpstr>       Czech strategy  for cooperation  with the Indo-Pacific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Sub title appears here</dc:title>
  <dc:creator>Prasath T</dc:creator>
  <cp:lastModifiedBy>Wernerová</cp:lastModifiedBy>
  <cp:revision>1775</cp:revision>
  <cp:lastPrinted>2021-10-04T12:11:07Z</cp:lastPrinted>
  <dcterms:created xsi:type="dcterms:W3CDTF">2013-04-23T12:07:07Z</dcterms:created>
  <dcterms:modified xsi:type="dcterms:W3CDTF">2022-12-09T21:00:51Z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Order">
    <vt:r8>271000</vt:r8>
  </property>
  <property fmtid="{D5CDD505-2E9C-101B-9397-08002B2CF9AE}" pid="5" name="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ntentTypeId">
    <vt:lpwstr>0x0101000971E2086CA670469D05A9C4DE9DDC08</vt:lpwstr>
  </property>
  <property fmtid="{D5CDD505-2E9C-101B-9397-08002B2CF9AE}" pid="9" name="TemplateUrl">
    <vt:lpwstr/>
  </property>
  <property fmtid="{D5CDD505-2E9C-101B-9397-08002B2CF9AE}" pid="10" name="Language">
    <vt:lpwstr>;#English;#</vt:lpwstr>
  </property>
  <property fmtid="{D5CDD505-2E9C-101B-9397-08002B2CF9AE}" pid="11" name="Portfolio">
    <vt:lpwstr>65;#</vt:lpwstr>
  </property>
  <property fmtid="{D5CDD505-2E9C-101B-9397-08002B2CF9AE}" pid="12" name="Compliance Status">
    <vt:lpwstr>Approved B/D, incl Miami</vt:lpwstr>
  </property>
  <property fmtid="{D5CDD505-2E9C-101B-9397-08002B2CF9AE}" pid="13" name="IconOverlay">
    <vt:lpwstr/>
  </property>
  <property fmtid="{D5CDD505-2E9C-101B-9397-08002B2CF9AE}" pid="14" name="Category0">
    <vt:lpwstr>5</vt:lpwstr>
  </property>
</Properties>
</file>