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diagrams/colors1.xml" ContentType="application/vnd.openxmlformats-officedocument.drawingml.diagramColors+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03" r:id="rId2"/>
    <p:sldId id="443" r:id="rId3"/>
    <p:sldId id="405" r:id="rId4"/>
    <p:sldId id="406" r:id="rId5"/>
    <p:sldId id="437" r:id="rId6"/>
    <p:sldId id="408" r:id="rId7"/>
    <p:sldId id="407" r:id="rId8"/>
    <p:sldId id="431" r:id="rId9"/>
    <p:sldId id="439" r:id="rId10"/>
    <p:sldId id="444" r:id="rId11"/>
    <p:sldId id="428" r:id="rId12"/>
    <p:sldId id="445" r:id="rId13"/>
    <p:sldId id="446" r:id="rId14"/>
    <p:sldId id="447" r:id="rId15"/>
    <p:sldId id="448" r:id="rId16"/>
    <p:sldId id="449" r:id="rId17"/>
    <p:sldId id="450" r:id="rId18"/>
    <p:sldId id="402" r:id="rId19"/>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0" clrIdx="0"/>
  <p:cmAuthor id="1" name="Dell" initials="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E5E9E5"/>
    <a:srgbClr val="A50021"/>
    <a:srgbClr val="FF0000"/>
    <a:srgbClr val="002569"/>
    <a:srgbClr val="FF3300"/>
    <a:srgbClr val="990000"/>
    <a:srgbClr val="CC3300"/>
    <a:srgbClr val="8EB4E3"/>
    <a:srgbClr val="8EB4D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8406" autoAdjust="0"/>
  </p:normalViewPr>
  <p:slideViewPr>
    <p:cSldViewPr>
      <p:cViewPr>
        <p:scale>
          <a:sx n="80" d="100"/>
          <a:sy n="80" d="100"/>
        </p:scale>
        <p:origin x="-126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7C7CC-17A2-428E-912E-15860753F1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CE183D8-D462-4141-943F-6F39D11279F7}">
      <dgm:prSet phldrT="[Text]" custT="1"/>
      <dgm:spPr/>
      <dgm:t>
        <a:bodyPr/>
        <a:lstStyle/>
        <a:p>
          <a:r>
            <a:rPr lang="en-US" sz="2400" b="1" dirty="0" smtClean="0"/>
            <a:t>Debt financing    </a:t>
          </a:r>
          <a:endParaRPr lang="en-US" sz="2400" dirty="0"/>
        </a:p>
      </dgm:t>
    </dgm:pt>
    <dgm:pt modelId="{A30ABF95-EC7C-47C3-96E3-7EBE708E93B1}" type="parTrans" cxnId="{0B87B6F1-3A0E-40BD-9D5C-BCD4CD2618CA}">
      <dgm:prSet/>
      <dgm:spPr/>
      <dgm:t>
        <a:bodyPr/>
        <a:lstStyle/>
        <a:p>
          <a:endParaRPr lang="en-US"/>
        </a:p>
      </dgm:t>
    </dgm:pt>
    <dgm:pt modelId="{25192CE1-12A3-41DA-9204-7461568A49D9}" type="sibTrans" cxnId="{0B87B6F1-3A0E-40BD-9D5C-BCD4CD2618CA}">
      <dgm:prSet/>
      <dgm:spPr/>
      <dgm:t>
        <a:bodyPr/>
        <a:lstStyle/>
        <a:p>
          <a:endParaRPr lang="en-US"/>
        </a:p>
      </dgm:t>
    </dgm:pt>
    <dgm:pt modelId="{5F29294C-BFDF-4E10-8B39-7764AC1B264C}">
      <dgm:prSet phldrT="[Text]"/>
      <dgm:spPr/>
      <dgm:t>
        <a:bodyPr/>
        <a:lstStyle/>
        <a:p>
          <a:r>
            <a:rPr lang="en-US" dirty="0" smtClean="0">
              <a:solidFill>
                <a:srgbClr val="000066"/>
              </a:solidFill>
            </a:rPr>
            <a:t>Bilateral lending: If the project meets our legal requirement, we can provide </a:t>
          </a:r>
          <a:r>
            <a:rPr lang="en-US" b="0" dirty="0" smtClean="0">
              <a:solidFill>
                <a:srgbClr val="000066"/>
              </a:solidFill>
            </a:rPr>
            <a:t>direct loan </a:t>
          </a:r>
          <a:r>
            <a:rPr lang="en-US" dirty="0" smtClean="0">
              <a:solidFill>
                <a:srgbClr val="000066"/>
              </a:solidFill>
            </a:rPr>
            <a:t>to the project which are small or medium size</a:t>
          </a:r>
          <a:endParaRPr lang="en-US" dirty="0"/>
        </a:p>
      </dgm:t>
    </dgm:pt>
    <dgm:pt modelId="{FBF0D526-6D20-4F87-A69A-CA459A534587}" type="parTrans" cxnId="{C5EDE0C9-8800-4260-A254-29B529B94957}">
      <dgm:prSet/>
      <dgm:spPr/>
      <dgm:t>
        <a:bodyPr/>
        <a:lstStyle/>
        <a:p>
          <a:endParaRPr lang="en-US"/>
        </a:p>
      </dgm:t>
    </dgm:pt>
    <dgm:pt modelId="{553CDEC6-E644-42BB-952D-ABFEFFA360FE}" type="sibTrans" cxnId="{C5EDE0C9-8800-4260-A254-29B529B94957}">
      <dgm:prSet/>
      <dgm:spPr/>
      <dgm:t>
        <a:bodyPr/>
        <a:lstStyle/>
        <a:p>
          <a:endParaRPr lang="en-US"/>
        </a:p>
      </dgm:t>
    </dgm:pt>
    <dgm:pt modelId="{44B2659D-7463-49C4-867B-C795A66F30D5}">
      <dgm:prSet phldrT="[Text]" custT="1"/>
      <dgm:spPr/>
      <dgm:t>
        <a:bodyPr/>
        <a:lstStyle/>
        <a:p>
          <a:r>
            <a:rPr lang="en-US" sz="2400" b="1" dirty="0" smtClean="0"/>
            <a:t>Equity financing</a:t>
          </a:r>
          <a:endParaRPr lang="en-US" sz="2400" dirty="0"/>
        </a:p>
      </dgm:t>
    </dgm:pt>
    <dgm:pt modelId="{1A35C9C7-B8C0-4DBA-94D9-AD172C76CF3B}" type="parTrans" cxnId="{C2DF7A67-9E71-4939-893C-14A537F65863}">
      <dgm:prSet/>
      <dgm:spPr/>
      <dgm:t>
        <a:bodyPr/>
        <a:lstStyle/>
        <a:p>
          <a:endParaRPr lang="en-US"/>
        </a:p>
      </dgm:t>
    </dgm:pt>
    <dgm:pt modelId="{FE63EEA5-5ED6-47F2-BCE6-89668E64292C}" type="sibTrans" cxnId="{C2DF7A67-9E71-4939-893C-14A537F65863}">
      <dgm:prSet/>
      <dgm:spPr/>
      <dgm:t>
        <a:bodyPr/>
        <a:lstStyle/>
        <a:p>
          <a:endParaRPr lang="en-US"/>
        </a:p>
      </dgm:t>
    </dgm:pt>
    <dgm:pt modelId="{73D12E95-1FA3-4411-8CA5-0B8E9E5B7A68}">
      <dgm:prSet phldrT="[Text]"/>
      <dgm:spPr/>
      <dgm:t>
        <a:bodyPr/>
        <a:lstStyle/>
        <a:p>
          <a:r>
            <a:rPr lang="en-US" dirty="0" smtClean="0">
              <a:solidFill>
                <a:srgbClr val="000066"/>
              </a:solidFill>
            </a:rPr>
            <a:t>We can also provide equity financing with our own funding sources for the projects which need strategic investments.  </a:t>
          </a:r>
          <a:endParaRPr lang="en-US" dirty="0"/>
        </a:p>
      </dgm:t>
    </dgm:pt>
    <dgm:pt modelId="{ADB5D09B-38DA-4EBF-B1A4-945C63FFB3E8}" type="parTrans" cxnId="{9D12A2E4-AD7F-4160-934B-372DED09EBD2}">
      <dgm:prSet/>
      <dgm:spPr/>
      <dgm:t>
        <a:bodyPr/>
        <a:lstStyle/>
        <a:p>
          <a:endParaRPr lang="en-US"/>
        </a:p>
      </dgm:t>
    </dgm:pt>
    <dgm:pt modelId="{81E2BF29-6923-4E8B-B9DA-B71DBFDC82ED}" type="sibTrans" cxnId="{9D12A2E4-AD7F-4160-934B-372DED09EBD2}">
      <dgm:prSet/>
      <dgm:spPr/>
      <dgm:t>
        <a:bodyPr/>
        <a:lstStyle/>
        <a:p>
          <a:endParaRPr lang="en-US"/>
        </a:p>
      </dgm:t>
    </dgm:pt>
    <dgm:pt modelId="{BBAFDC36-8088-4D38-8FF0-DF5EA52ADABF}">
      <dgm:prSet phldrT="[Text]" custT="1"/>
      <dgm:spPr/>
      <dgm:t>
        <a:bodyPr/>
        <a:lstStyle/>
        <a:p>
          <a:r>
            <a:rPr lang="en-US" sz="2400" b="1" dirty="0" smtClean="0"/>
            <a:t>Financial Advisor</a:t>
          </a:r>
          <a:endParaRPr lang="en-US" sz="2400" dirty="0"/>
        </a:p>
      </dgm:t>
    </dgm:pt>
    <dgm:pt modelId="{8F52D1A5-2235-4317-B093-20D0C42D8DC1}" type="parTrans" cxnId="{11110C2D-6B10-4B13-8401-EEC39984D4AE}">
      <dgm:prSet/>
      <dgm:spPr/>
      <dgm:t>
        <a:bodyPr/>
        <a:lstStyle/>
        <a:p>
          <a:endParaRPr lang="en-US"/>
        </a:p>
      </dgm:t>
    </dgm:pt>
    <dgm:pt modelId="{BD89E5C0-41A4-43D3-BE02-1DF59D508046}" type="sibTrans" cxnId="{11110C2D-6B10-4B13-8401-EEC39984D4AE}">
      <dgm:prSet/>
      <dgm:spPr/>
      <dgm:t>
        <a:bodyPr/>
        <a:lstStyle/>
        <a:p>
          <a:endParaRPr lang="en-US"/>
        </a:p>
      </dgm:t>
    </dgm:pt>
    <dgm:pt modelId="{D09B9BD3-9F26-450A-BAD8-67B04A7C7A57}">
      <dgm:prSet phldrT="[Text]"/>
      <dgm:spPr/>
      <dgm:t>
        <a:bodyPr/>
        <a:lstStyle/>
        <a:p>
          <a:r>
            <a:rPr lang="en-US" dirty="0" smtClean="0">
              <a:solidFill>
                <a:srgbClr val="000066"/>
              </a:solidFill>
            </a:rPr>
            <a:t>We can provide financial advisory services to structure the financing scheme, find relevant source of funding, structure the project and negotiate with international financing sources for Mongolian companies.</a:t>
          </a:r>
          <a:endParaRPr lang="en-US" dirty="0"/>
        </a:p>
      </dgm:t>
    </dgm:pt>
    <dgm:pt modelId="{50583805-59B0-4893-B482-5006F0813285}" type="parTrans" cxnId="{91B4DA38-ED9D-4569-9270-0F074D1906B2}">
      <dgm:prSet/>
      <dgm:spPr/>
      <dgm:t>
        <a:bodyPr/>
        <a:lstStyle/>
        <a:p>
          <a:endParaRPr lang="en-US"/>
        </a:p>
      </dgm:t>
    </dgm:pt>
    <dgm:pt modelId="{672282EA-31EF-425B-B4E8-BECE2984BC29}" type="sibTrans" cxnId="{91B4DA38-ED9D-4569-9270-0F074D1906B2}">
      <dgm:prSet/>
      <dgm:spPr/>
      <dgm:t>
        <a:bodyPr/>
        <a:lstStyle/>
        <a:p>
          <a:endParaRPr lang="en-US"/>
        </a:p>
      </dgm:t>
    </dgm:pt>
    <dgm:pt modelId="{DF3F7544-9519-4E53-8837-70FA1E082DCC}">
      <dgm:prSet/>
      <dgm:spPr/>
      <dgm:t>
        <a:bodyPr/>
        <a:lstStyle/>
        <a:p>
          <a:r>
            <a:rPr lang="en-US" dirty="0" smtClean="0">
              <a:solidFill>
                <a:srgbClr val="000066"/>
              </a:solidFill>
            </a:rPr>
            <a:t>Co-financing : For larger scale projects we can provide  or arrange co-financing with  Multilateral Agencies  such as World Bank, ADB, IFC, EBRD, and also international syndicated loan</a:t>
          </a:r>
          <a:endParaRPr lang="en-US" dirty="0">
            <a:solidFill>
              <a:srgbClr val="000066"/>
            </a:solidFill>
          </a:endParaRPr>
        </a:p>
      </dgm:t>
    </dgm:pt>
    <dgm:pt modelId="{C112A6E9-59F8-457F-A884-AF75271416DA}" type="parTrans" cxnId="{3B010C19-A5D0-415D-8D4F-1A3C0178C492}">
      <dgm:prSet/>
      <dgm:spPr/>
      <dgm:t>
        <a:bodyPr/>
        <a:lstStyle/>
        <a:p>
          <a:endParaRPr lang="en-US"/>
        </a:p>
      </dgm:t>
    </dgm:pt>
    <dgm:pt modelId="{ECC9F80C-04BA-46DC-81A1-AEEA76825E72}" type="sibTrans" cxnId="{3B010C19-A5D0-415D-8D4F-1A3C0178C492}">
      <dgm:prSet/>
      <dgm:spPr/>
      <dgm:t>
        <a:bodyPr/>
        <a:lstStyle/>
        <a:p>
          <a:endParaRPr lang="en-US"/>
        </a:p>
      </dgm:t>
    </dgm:pt>
    <dgm:pt modelId="{0E148F0B-4442-4D49-9204-4008E1ADE6F4}" type="pres">
      <dgm:prSet presAssocID="{F1D7C7CC-17A2-428E-912E-15860753F1D1}" presName="Name0" presStyleCnt="0">
        <dgm:presLayoutVars>
          <dgm:dir/>
          <dgm:animLvl val="lvl"/>
          <dgm:resizeHandles val="exact"/>
        </dgm:presLayoutVars>
      </dgm:prSet>
      <dgm:spPr/>
      <dgm:t>
        <a:bodyPr/>
        <a:lstStyle/>
        <a:p>
          <a:endParaRPr lang="en-US"/>
        </a:p>
      </dgm:t>
    </dgm:pt>
    <dgm:pt modelId="{A5417824-C3D5-4AD4-85FA-DC773ABC5839}" type="pres">
      <dgm:prSet presAssocID="{ACE183D8-D462-4141-943F-6F39D11279F7}" presName="linNode" presStyleCnt="0"/>
      <dgm:spPr/>
    </dgm:pt>
    <dgm:pt modelId="{A30748C7-408A-4FAC-ADE8-F6C11B45648A}" type="pres">
      <dgm:prSet presAssocID="{ACE183D8-D462-4141-943F-6F39D11279F7}" presName="parentText" presStyleLbl="node1" presStyleIdx="0" presStyleCnt="3" custScaleX="50829" custScaleY="77715">
        <dgm:presLayoutVars>
          <dgm:chMax val="1"/>
          <dgm:bulletEnabled val="1"/>
        </dgm:presLayoutVars>
      </dgm:prSet>
      <dgm:spPr/>
      <dgm:t>
        <a:bodyPr/>
        <a:lstStyle/>
        <a:p>
          <a:endParaRPr lang="en-US"/>
        </a:p>
      </dgm:t>
    </dgm:pt>
    <dgm:pt modelId="{528617ED-F8EE-45AF-BC65-9764CF5FAFC8}" type="pres">
      <dgm:prSet presAssocID="{ACE183D8-D462-4141-943F-6F39D11279F7}" presName="descendantText" presStyleLbl="alignAccFollowNode1" presStyleIdx="0" presStyleCnt="3" custScaleX="127471">
        <dgm:presLayoutVars>
          <dgm:bulletEnabled val="1"/>
        </dgm:presLayoutVars>
      </dgm:prSet>
      <dgm:spPr/>
      <dgm:t>
        <a:bodyPr/>
        <a:lstStyle/>
        <a:p>
          <a:endParaRPr lang="en-US"/>
        </a:p>
      </dgm:t>
    </dgm:pt>
    <dgm:pt modelId="{F40ADA83-67A9-4DE7-8132-3F7AEBEF479C}" type="pres">
      <dgm:prSet presAssocID="{25192CE1-12A3-41DA-9204-7461568A49D9}" presName="sp" presStyleCnt="0"/>
      <dgm:spPr/>
    </dgm:pt>
    <dgm:pt modelId="{04BCD05A-76C7-4653-A31C-DA120E1FFE2B}" type="pres">
      <dgm:prSet presAssocID="{44B2659D-7463-49C4-867B-C795A66F30D5}" presName="linNode" presStyleCnt="0"/>
      <dgm:spPr/>
    </dgm:pt>
    <dgm:pt modelId="{EED24432-5B6D-43B1-B78C-4135321021BE}" type="pres">
      <dgm:prSet presAssocID="{44B2659D-7463-49C4-867B-C795A66F30D5}" presName="parentText" presStyleLbl="node1" presStyleIdx="1" presStyleCnt="3" custScaleX="52408" custScaleY="74057">
        <dgm:presLayoutVars>
          <dgm:chMax val="1"/>
          <dgm:bulletEnabled val="1"/>
        </dgm:presLayoutVars>
      </dgm:prSet>
      <dgm:spPr/>
      <dgm:t>
        <a:bodyPr/>
        <a:lstStyle/>
        <a:p>
          <a:endParaRPr lang="en-US"/>
        </a:p>
      </dgm:t>
    </dgm:pt>
    <dgm:pt modelId="{2240475C-C0C4-4AF0-B2B6-A56AF47897C9}" type="pres">
      <dgm:prSet presAssocID="{44B2659D-7463-49C4-867B-C795A66F30D5}" presName="descendantText" presStyleLbl="alignAccFollowNode1" presStyleIdx="1" presStyleCnt="3" custScaleX="131157" custScaleY="79568">
        <dgm:presLayoutVars>
          <dgm:bulletEnabled val="1"/>
        </dgm:presLayoutVars>
      </dgm:prSet>
      <dgm:spPr/>
      <dgm:t>
        <a:bodyPr/>
        <a:lstStyle/>
        <a:p>
          <a:endParaRPr lang="en-US"/>
        </a:p>
      </dgm:t>
    </dgm:pt>
    <dgm:pt modelId="{73ADDE1F-5EA5-4E88-B677-643E8C69A72F}" type="pres">
      <dgm:prSet presAssocID="{FE63EEA5-5ED6-47F2-BCE6-89668E64292C}" presName="sp" presStyleCnt="0"/>
      <dgm:spPr/>
    </dgm:pt>
    <dgm:pt modelId="{EF7C19A7-11C3-445B-83AA-1701901490CF}" type="pres">
      <dgm:prSet presAssocID="{BBAFDC36-8088-4D38-8FF0-DF5EA52ADABF}" presName="linNode" presStyleCnt="0"/>
      <dgm:spPr/>
    </dgm:pt>
    <dgm:pt modelId="{13C5306E-9C63-40E1-86FA-75EDE5B216F7}" type="pres">
      <dgm:prSet presAssocID="{BBAFDC36-8088-4D38-8FF0-DF5EA52ADABF}" presName="parentText" presStyleLbl="node1" presStyleIdx="2" presStyleCnt="3" custScaleX="57538" custScaleY="68581">
        <dgm:presLayoutVars>
          <dgm:chMax val="1"/>
          <dgm:bulletEnabled val="1"/>
        </dgm:presLayoutVars>
      </dgm:prSet>
      <dgm:spPr/>
      <dgm:t>
        <a:bodyPr/>
        <a:lstStyle/>
        <a:p>
          <a:endParaRPr lang="en-US"/>
        </a:p>
      </dgm:t>
    </dgm:pt>
    <dgm:pt modelId="{73B5887E-D362-448A-925F-3DBAE446F463}" type="pres">
      <dgm:prSet presAssocID="{BBAFDC36-8088-4D38-8FF0-DF5EA52ADABF}" presName="descendantText" presStyleLbl="alignAccFollowNode1" presStyleIdx="2" presStyleCnt="3" custScaleX="144726" custScaleY="83611">
        <dgm:presLayoutVars>
          <dgm:bulletEnabled val="1"/>
        </dgm:presLayoutVars>
      </dgm:prSet>
      <dgm:spPr/>
      <dgm:t>
        <a:bodyPr/>
        <a:lstStyle/>
        <a:p>
          <a:endParaRPr lang="en-US"/>
        </a:p>
      </dgm:t>
    </dgm:pt>
  </dgm:ptLst>
  <dgm:cxnLst>
    <dgm:cxn modelId="{214545D6-C1D2-439F-8191-09A589E8AE3C}" type="presOf" srcId="{F1D7C7CC-17A2-428E-912E-15860753F1D1}" destId="{0E148F0B-4442-4D49-9204-4008E1ADE6F4}" srcOrd="0" destOrd="0" presId="urn:microsoft.com/office/officeart/2005/8/layout/vList5"/>
    <dgm:cxn modelId="{11110C2D-6B10-4B13-8401-EEC39984D4AE}" srcId="{F1D7C7CC-17A2-428E-912E-15860753F1D1}" destId="{BBAFDC36-8088-4D38-8FF0-DF5EA52ADABF}" srcOrd="2" destOrd="0" parTransId="{8F52D1A5-2235-4317-B093-20D0C42D8DC1}" sibTransId="{BD89E5C0-41A4-43D3-BE02-1DF59D508046}"/>
    <dgm:cxn modelId="{ED46FD3B-E402-466D-8D6B-FFA30268D27A}" type="presOf" srcId="{5F29294C-BFDF-4E10-8B39-7764AC1B264C}" destId="{528617ED-F8EE-45AF-BC65-9764CF5FAFC8}" srcOrd="0" destOrd="0" presId="urn:microsoft.com/office/officeart/2005/8/layout/vList5"/>
    <dgm:cxn modelId="{F6FB6F29-1ADF-426B-A89B-8DDFE222D1EB}" type="presOf" srcId="{44B2659D-7463-49C4-867B-C795A66F30D5}" destId="{EED24432-5B6D-43B1-B78C-4135321021BE}" srcOrd="0" destOrd="0" presId="urn:microsoft.com/office/officeart/2005/8/layout/vList5"/>
    <dgm:cxn modelId="{3B010C19-A5D0-415D-8D4F-1A3C0178C492}" srcId="{ACE183D8-D462-4141-943F-6F39D11279F7}" destId="{DF3F7544-9519-4E53-8837-70FA1E082DCC}" srcOrd="1" destOrd="0" parTransId="{C112A6E9-59F8-457F-A884-AF75271416DA}" sibTransId="{ECC9F80C-04BA-46DC-81A1-AEEA76825E72}"/>
    <dgm:cxn modelId="{9D12A2E4-AD7F-4160-934B-372DED09EBD2}" srcId="{44B2659D-7463-49C4-867B-C795A66F30D5}" destId="{73D12E95-1FA3-4411-8CA5-0B8E9E5B7A68}" srcOrd="0" destOrd="0" parTransId="{ADB5D09B-38DA-4EBF-B1A4-945C63FFB3E8}" sibTransId="{81E2BF29-6923-4E8B-B9DA-B71DBFDC82ED}"/>
    <dgm:cxn modelId="{C2DF7A67-9E71-4939-893C-14A537F65863}" srcId="{F1D7C7CC-17A2-428E-912E-15860753F1D1}" destId="{44B2659D-7463-49C4-867B-C795A66F30D5}" srcOrd="1" destOrd="0" parTransId="{1A35C9C7-B8C0-4DBA-94D9-AD172C76CF3B}" sibTransId="{FE63EEA5-5ED6-47F2-BCE6-89668E64292C}"/>
    <dgm:cxn modelId="{91B4DA38-ED9D-4569-9270-0F074D1906B2}" srcId="{BBAFDC36-8088-4D38-8FF0-DF5EA52ADABF}" destId="{D09B9BD3-9F26-450A-BAD8-67B04A7C7A57}" srcOrd="0" destOrd="0" parTransId="{50583805-59B0-4893-B482-5006F0813285}" sibTransId="{672282EA-31EF-425B-B4E8-BECE2984BC29}"/>
    <dgm:cxn modelId="{B03A2F76-6D3E-44EB-A9B0-09D7813DCB6A}" type="presOf" srcId="{ACE183D8-D462-4141-943F-6F39D11279F7}" destId="{A30748C7-408A-4FAC-ADE8-F6C11B45648A}" srcOrd="0" destOrd="0" presId="urn:microsoft.com/office/officeart/2005/8/layout/vList5"/>
    <dgm:cxn modelId="{0191B44C-5F6F-43D1-B44C-0E070A0329F6}" type="presOf" srcId="{73D12E95-1FA3-4411-8CA5-0B8E9E5B7A68}" destId="{2240475C-C0C4-4AF0-B2B6-A56AF47897C9}" srcOrd="0" destOrd="0" presId="urn:microsoft.com/office/officeart/2005/8/layout/vList5"/>
    <dgm:cxn modelId="{2ABBDE91-57B6-46DE-A16E-372CFEBE3BDF}" type="presOf" srcId="{DF3F7544-9519-4E53-8837-70FA1E082DCC}" destId="{528617ED-F8EE-45AF-BC65-9764CF5FAFC8}" srcOrd="0" destOrd="1" presId="urn:microsoft.com/office/officeart/2005/8/layout/vList5"/>
    <dgm:cxn modelId="{B4441FB5-DC4A-4F8F-A021-6A851FAEE043}" type="presOf" srcId="{D09B9BD3-9F26-450A-BAD8-67B04A7C7A57}" destId="{73B5887E-D362-448A-925F-3DBAE446F463}" srcOrd="0" destOrd="0" presId="urn:microsoft.com/office/officeart/2005/8/layout/vList5"/>
    <dgm:cxn modelId="{0B87B6F1-3A0E-40BD-9D5C-BCD4CD2618CA}" srcId="{F1D7C7CC-17A2-428E-912E-15860753F1D1}" destId="{ACE183D8-D462-4141-943F-6F39D11279F7}" srcOrd="0" destOrd="0" parTransId="{A30ABF95-EC7C-47C3-96E3-7EBE708E93B1}" sibTransId="{25192CE1-12A3-41DA-9204-7461568A49D9}"/>
    <dgm:cxn modelId="{481FCEAB-378B-48AB-BDD1-4E8B1909232B}" type="presOf" srcId="{BBAFDC36-8088-4D38-8FF0-DF5EA52ADABF}" destId="{13C5306E-9C63-40E1-86FA-75EDE5B216F7}" srcOrd="0" destOrd="0" presId="urn:microsoft.com/office/officeart/2005/8/layout/vList5"/>
    <dgm:cxn modelId="{C5EDE0C9-8800-4260-A254-29B529B94957}" srcId="{ACE183D8-D462-4141-943F-6F39D11279F7}" destId="{5F29294C-BFDF-4E10-8B39-7764AC1B264C}" srcOrd="0" destOrd="0" parTransId="{FBF0D526-6D20-4F87-A69A-CA459A534587}" sibTransId="{553CDEC6-E644-42BB-952D-ABFEFFA360FE}"/>
    <dgm:cxn modelId="{8BC0E8AB-3018-46BC-8E04-48491568EE65}" type="presParOf" srcId="{0E148F0B-4442-4D49-9204-4008E1ADE6F4}" destId="{A5417824-C3D5-4AD4-85FA-DC773ABC5839}" srcOrd="0" destOrd="0" presId="urn:microsoft.com/office/officeart/2005/8/layout/vList5"/>
    <dgm:cxn modelId="{70DE66C8-9CC7-4ECA-BD15-14D2286D880C}" type="presParOf" srcId="{A5417824-C3D5-4AD4-85FA-DC773ABC5839}" destId="{A30748C7-408A-4FAC-ADE8-F6C11B45648A}" srcOrd="0" destOrd="0" presId="urn:microsoft.com/office/officeart/2005/8/layout/vList5"/>
    <dgm:cxn modelId="{D1D025F5-343C-4181-9DFE-CD94ED346520}" type="presParOf" srcId="{A5417824-C3D5-4AD4-85FA-DC773ABC5839}" destId="{528617ED-F8EE-45AF-BC65-9764CF5FAFC8}" srcOrd="1" destOrd="0" presId="urn:microsoft.com/office/officeart/2005/8/layout/vList5"/>
    <dgm:cxn modelId="{CC0CCB80-42AB-465F-A6BA-9C66F182AA1D}" type="presParOf" srcId="{0E148F0B-4442-4D49-9204-4008E1ADE6F4}" destId="{F40ADA83-67A9-4DE7-8132-3F7AEBEF479C}" srcOrd="1" destOrd="0" presId="urn:microsoft.com/office/officeart/2005/8/layout/vList5"/>
    <dgm:cxn modelId="{70716859-344B-405D-A973-7BD907E9234F}" type="presParOf" srcId="{0E148F0B-4442-4D49-9204-4008E1ADE6F4}" destId="{04BCD05A-76C7-4653-A31C-DA120E1FFE2B}" srcOrd="2" destOrd="0" presId="urn:microsoft.com/office/officeart/2005/8/layout/vList5"/>
    <dgm:cxn modelId="{6EB84F14-CE24-464B-A09E-ED96C9CC9D15}" type="presParOf" srcId="{04BCD05A-76C7-4653-A31C-DA120E1FFE2B}" destId="{EED24432-5B6D-43B1-B78C-4135321021BE}" srcOrd="0" destOrd="0" presId="urn:microsoft.com/office/officeart/2005/8/layout/vList5"/>
    <dgm:cxn modelId="{75835CE6-E8AA-4164-9421-ED3807725CA2}" type="presParOf" srcId="{04BCD05A-76C7-4653-A31C-DA120E1FFE2B}" destId="{2240475C-C0C4-4AF0-B2B6-A56AF47897C9}" srcOrd="1" destOrd="0" presId="urn:microsoft.com/office/officeart/2005/8/layout/vList5"/>
    <dgm:cxn modelId="{FDA4B1F8-6A4D-492C-B481-1C9578E890C9}" type="presParOf" srcId="{0E148F0B-4442-4D49-9204-4008E1ADE6F4}" destId="{73ADDE1F-5EA5-4E88-B677-643E8C69A72F}" srcOrd="3" destOrd="0" presId="urn:microsoft.com/office/officeart/2005/8/layout/vList5"/>
    <dgm:cxn modelId="{BC09FD38-C35A-43EA-A555-1530668BFDA9}" type="presParOf" srcId="{0E148F0B-4442-4D49-9204-4008E1ADE6F4}" destId="{EF7C19A7-11C3-445B-83AA-1701901490CF}" srcOrd="4" destOrd="0" presId="urn:microsoft.com/office/officeart/2005/8/layout/vList5"/>
    <dgm:cxn modelId="{FF1552C4-AEA7-4B0E-B251-46E15520A8E5}" type="presParOf" srcId="{EF7C19A7-11C3-445B-83AA-1701901490CF}" destId="{13C5306E-9C63-40E1-86FA-75EDE5B216F7}" srcOrd="0" destOrd="0" presId="urn:microsoft.com/office/officeart/2005/8/layout/vList5"/>
    <dgm:cxn modelId="{EAD0778C-0EBF-4570-A0CC-835963A49582}" type="presParOf" srcId="{EF7C19A7-11C3-445B-83AA-1701901490CF}" destId="{73B5887E-D362-448A-925F-3DBAE446F46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8617ED-F8EE-45AF-BC65-9764CF5FAFC8}">
      <dsp:nvSpPr>
        <dsp:cNvPr id="0" name=""/>
        <dsp:cNvSpPr/>
      </dsp:nvSpPr>
      <dsp:spPr>
        <a:xfrm rot="5400000">
          <a:off x="4276087" y="-2699413"/>
          <a:ext cx="1624012" cy="70246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66"/>
              </a:solidFill>
            </a:rPr>
            <a:t>Bilateral lending: If the project meets our legal requirement, we can provide </a:t>
          </a:r>
          <a:r>
            <a:rPr lang="en-US" sz="1900" b="0" kern="1200" dirty="0" smtClean="0">
              <a:solidFill>
                <a:srgbClr val="000066"/>
              </a:solidFill>
            </a:rPr>
            <a:t>direct loan </a:t>
          </a:r>
          <a:r>
            <a:rPr lang="en-US" sz="1900" kern="1200" dirty="0" smtClean="0">
              <a:solidFill>
                <a:srgbClr val="000066"/>
              </a:solidFill>
            </a:rPr>
            <a:t>to the project which are small or medium size</a:t>
          </a:r>
          <a:endParaRPr lang="en-US" sz="1900" kern="1200" dirty="0"/>
        </a:p>
        <a:p>
          <a:pPr marL="171450" lvl="1" indent="-171450" algn="l" defTabSz="844550">
            <a:lnSpc>
              <a:spcPct val="90000"/>
            </a:lnSpc>
            <a:spcBef>
              <a:spcPct val="0"/>
            </a:spcBef>
            <a:spcAft>
              <a:spcPct val="15000"/>
            </a:spcAft>
            <a:buChar char="••"/>
          </a:pPr>
          <a:r>
            <a:rPr lang="en-US" sz="1900" kern="1200" dirty="0" smtClean="0">
              <a:solidFill>
                <a:srgbClr val="000066"/>
              </a:solidFill>
            </a:rPr>
            <a:t>Co-financing : For larger scale projects we can provide  or arrange co-financing with  Multilateral Agencies  such as World Bank, ADB, IFC, EBRD, and also international syndicated loan</a:t>
          </a:r>
          <a:endParaRPr lang="en-US" sz="1900" kern="1200" dirty="0">
            <a:solidFill>
              <a:srgbClr val="000066"/>
            </a:solidFill>
          </a:endParaRPr>
        </a:p>
      </dsp:txBody>
      <dsp:txXfrm rot="5400000">
        <a:off x="4276087" y="-2699413"/>
        <a:ext cx="1624012" cy="7024651"/>
      </dsp:txXfrm>
    </dsp:sp>
    <dsp:sp modelId="{A30748C7-408A-4FAC-ADE8-F6C11B45648A}">
      <dsp:nvSpPr>
        <dsp:cNvPr id="0" name=""/>
        <dsp:cNvSpPr/>
      </dsp:nvSpPr>
      <dsp:spPr>
        <a:xfrm>
          <a:off x="162" y="24099"/>
          <a:ext cx="1575605" cy="1577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Debt financing    </a:t>
          </a:r>
          <a:endParaRPr lang="en-US" sz="2400" kern="1200" dirty="0"/>
        </a:p>
      </dsp:txBody>
      <dsp:txXfrm>
        <a:off x="162" y="24099"/>
        <a:ext cx="1575605" cy="1577626"/>
      </dsp:txXfrm>
    </dsp:sp>
    <dsp:sp modelId="{2240475C-C0C4-4AF0-B2B6-A56AF47897C9}">
      <dsp:nvSpPr>
        <dsp:cNvPr id="0" name=""/>
        <dsp:cNvSpPr/>
      </dsp:nvSpPr>
      <dsp:spPr>
        <a:xfrm rot="5400000">
          <a:off x="4449267" y="-1036968"/>
          <a:ext cx="1292194" cy="70301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66"/>
              </a:solidFill>
            </a:rPr>
            <a:t>We can also provide equity financing with our own funding sources for the projects which need strategic investments.  </a:t>
          </a:r>
          <a:endParaRPr lang="en-US" sz="1900" kern="1200" dirty="0"/>
        </a:p>
      </dsp:txBody>
      <dsp:txXfrm rot="5400000">
        <a:off x="4449267" y="-1036968"/>
        <a:ext cx="1292194" cy="7030144"/>
      </dsp:txXfrm>
    </dsp:sp>
    <dsp:sp modelId="{EED24432-5B6D-43B1-B78C-4135321021BE}">
      <dsp:nvSpPr>
        <dsp:cNvPr id="0" name=""/>
        <dsp:cNvSpPr/>
      </dsp:nvSpPr>
      <dsp:spPr>
        <a:xfrm>
          <a:off x="162" y="1726419"/>
          <a:ext cx="1580130" cy="15033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Equity financing</a:t>
          </a:r>
          <a:endParaRPr lang="en-US" sz="2400" kern="1200" dirty="0"/>
        </a:p>
      </dsp:txBody>
      <dsp:txXfrm>
        <a:off x="162" y="1726419"/>
        <a:ext cx="1580130" cy="1503368"/>
      </dsp:txXfrm>
    </dsp:sp>
    <dsp:sp modelId="{73B5887E-D362-448A-925F-3DBAE446F463}">
      <dsp:nvSpPr>
        <dsp:cNvPr id="0" name=""/>
        <dsp:cNvSpPr/>
      </dsp:nvSpPr>
      <dsp:spPr>
        <a:xfrm rot="5400000">
          <a:off x="4410611" y="510833"/>
          <a:ext cx="1357853" cy="70331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66"/>
              </a:solidFill>
            </a:rPr>
            <a:t>We can provide financial advisory services to structure the financing scheme, find relevant source of funding, structure the project and negotiate with international financing sources for Mongolian companies.</a:t>
          </a:r>
          <a:endParaRPr lang="en-US" sz="1900" kern="1200" dirty="0"/>
        </a:p>
      </dsp:txBody>
      <dsp:txXfrm rot="5400000">
        <a:off x="4410611" y="510833"/>
        <a:ext cx="1357853" cy="7033115"/>
      </dsp:txXfrm>
    </dsp:sp>
    <dsp:sp modelId="{13C5306E-9C63-40E1-86FA-75EDE5B216F7}">
      <dsp:nvSpPr>
        <dsp:cNvPr id="0" name=""/>
        <dsp:cNvSpPr/>
      </dsp:nvSpPr>
      <dsp:spPr>
        <a:xfrm>
          <a:off x="162" y="3331288"/>
          <a:ext cx="1572818" cy="13922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Financial Advisor</a:t>
          </a:r>
          <a:endParaRPr lang="en-US" sz="2400" kern="1200" dirty="0"/>
        </a:p>
      </dsp:txBody>
      <dsp:txXfrm>
        <a:off x="162" y="3331288"/>
        <a:ext cx="1572818" cy="13922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854F542B-0B6D-4D45-A116-E9E6BBDECA7D}" type="datetimeFigureOut">
              <a:rPr lang="en-US" smtClean="0"/>
              <a:pPr/>
              <a:t>5/9/2012</a:t>
            </a:fld>
            <a:endParaRPr lang="en-US"/>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1C16504D-3310-44C9-A635-834B901E167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F892C90D-432B-4D10-9303-E6A20E47840E}" type="datetimeFigureOut">
              <a:rPr lang="en-US" smtClean="0"/>
              <a:pPr/>
              <a:t>5/9/2012</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DE731AC1-5436-4C06-B9CA-E4E0F4D6EFD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31AC1-5436-4C06-B9CA-E4E0F4D6EFD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31AC1-5436-4C06-B9CA-E4E0F4D6EFD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731AC1-5436-4C06-B9CA-E4E0F4D6EFD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569"/>
                </a:solidFill>
                <a:latin typeface="+mj-lt"/>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j-lt"/>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000066"/>
                </a:solidFill>
              </a:defRPr>
            </a:lvl1pPr>
          </a:lstStyle>
          <a:p>
            <a:fld id="{B2642FF4-A0B9-4D8F-89F6-CB9E7095098A}" type="datetime1">
              <a:rPr lang="en-US" smtClean="0"/>
              <a:pPr/>
              <a:t>5/9/2012</a:t>
            </a:fld>
            <a:endParaRPr lang="en-US" dirty="0"/>
          </a:p>
        </p:txBody>
      </p:sp>
      <p:sp>
        <p:nvSpPr>
          <p:cNvPr id="5" name="Footer Placeholder 4"/>
          <p:cNvSpPr>
            <a:spLocks noGrp="1"/>
          </p:cNvSpPr>
          <p:nvPr>
            <p:ph type="ftr" sz="quarter" idx="11"/>
          </p:nvPr>
        </p:nvSpPr>
        <p:spPr/>
        <p:txBody>
          <a:bodyPr/>
          <a:lstStyle>
            <a:lvl1pPr>
              <a:defRPr>
                <a:solidFill>
                  <a:srgbClr val="000066"/>
                </a:solidFill>
                <a:latin typeface="+mj-lt"/>
                <a:cs typeface="Tahoma" pitchFamily="34" charset="0"/>
              </a:defRPr>
            </a:lvl1pPr>
          </a:lstStyle>
          <a:p>
            <a:endParaRPr lang="en-US" dirty="0"/>
          </a:p>
        </p:txBody>
      </p:sp>
      <p:sp>
        <p:nvSpPr>
          <p:cNvPr id="12" name="Oval 11"/>
          <p:cNvSpPr/>
          <p:nvPr userDrawn="1"/>
        </p:nvSpPr>
        <p:spPr>
          <a:xfrm>
            <a:off x="1295400" y="944881"/>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srcRect t="557" r="4834" b="7143"/>
          <a:stretch>
            <a:fillRect/>
          </a:stretch>
        </p:blipFill>
        <p:spPr bwMode="auto">
          <a:xfrm>
            <a:off x="366077" y="6327327"/>
            <a:ext cx="1638873" cy="530673"/>
          </a:xfrm>
          <a:prstGeom prst="rect">
            <a:avLst/>
          </a:prstGeom>
          <a:noFill/>
          <a:ln w="9525">
            <a:noFill/>
            <a:miter lim="800000"/>
            <a:headEnd/>
            <a:tailEnd/>
          </a:ln>
          <a:effectLst/>
        </p:spPr>
      </p:pic>
      <p:sp>
        <p:nvSpPr>
          <p:cNvPr id="13" name="Content Placeholder 2"/>
          <p:cNvSpPr>
            <a:spLocks noGrp="1"/>
          </p:cNvSpPr>
          <p:nvPr>
            <p:ph idx="1"/>
          </p:nvPr>
        </p:nvSpPr>
        <p:spPr>
          <a:xfrm>
            <a:off x="269175" y="1066800"/>
            <a:ext cx="8382000" cy="5105400"/>
          </a:xfrm>
        </p:spPr>
        <p:txBody>
          <a:bodyPr>
            <a:normAutofit/>
          </a:bodyPr>
          <a:lstStyle>
            <a:lvl1pPr>
              <a:buNone/>
              <a:defRPr sz="2000">
                <a:solidFill>
                  <a:srgbClr val="000066"/>
                </a:solidFill>
                <a:latin typeface="+mj-lt"/>
                <a:cs typeface="Tahoma" pitchFamily="34" charset="0"/>
              </a:defRPr>
            </a:lvl1pPr>
            <a:lvl2pPr>
              <a:defRPr sz="1800">
                <a:solidFill>
                  <a:srgbClr val="000066"/>
                </a:solidFill>
                <a:latin typeface="+mj-lt"/>
                <a:cs typeface="Tahoma" pitchFamily="34" charset="0"/>
              </a:defRPr>
            </a:lvl2pPr>
            <a:lvl3pPr>
              <a:defRPr sz="1600">
                <a:solidFill>
                  <a:srgbClr val="000066"/>
                </a:solidFill>
                <a:latin typeface="+mj-lt"/>
                <a:cs typeface="Tahoma" pitchFamily="34" charset="0"/>
              </a:defRPr>
            </a:lvl3pPr>
            <a:lvl4pPr>
              <a:defRPr sz="1400">
                <a:solidFill>
                  <a:srgbClr val="000066"/>
                </a:solidFill>
                <a:latin typeface="+mj-lt"/>
                <a:cs typeface="Tahoma" pitchFamily="34" charset="0"/>
              </a:defRPr>
            </a:lvl4pPr>
            <a:lvl5pPr>
              <a:defRPr sz="1400">
                <a:solidFill>
                  <a:srgbClr val="000066"/>
                </a:solidFill>
                <a:latin typeface="+mj-lt"/>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4"/>
          <p:cNvSpPr>
            <a:spLocks noGrp="1"/>
          </p:cNvSpPr>
          <p:nvPr>
            <p:ph type="ftr" sz="quarter" idx="11"/>
          </p:nvPr>
        </p:nvSpPr>
        <p:spPr>
          <a:xfrm>
            <a:off x="3124200" y="6416675"/>
            <a:ext cx="2895600" cy="365125"/>
          </a:xfrm>
        </p:spPr>
        <p:txBody>
          <a:bodyPr/>
          <a:lstStyle>
            <a:lvl1pPr>
              <a:defRPr>
                <a:solidFill>
                  <a:srgbClr val="002569"/>
                </a:solidFill>
                <a:latin typeface="Tahoma" pitchFamily="34" charset="0"/>
                <a:cs typeface="Tahoma" pitchFamily="34" charset="0"/>
              </a:defRPr>
            </a:lvl1pPr>
          </a:lstStyle>
          <a:p>
            <a:endParaRPr lang="en-US" dirty="0"/>
          </a:p>
        </p:txBody>
      </p:sp>
      <p:cxnSp>
        <p:nvCxnSpPr>
          <p:cNvPr id="18" name="Straight Connector 17"/>
          <p:cNvCxnSpPr/>
          <p:nvPr userDrawn="1"/>
        </p:nvCxnSpPr>
        <p:spPr>
          <a:xfrm>
            <a:off x="152400" y="6323012"/>
            <a:ext cx="8763000" cy="1588"/>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52400" y="691786"/>
            <a:ext cx="8763000" cy="1588"/>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userDrawn="1"/>
        </p:nvSpPr>
        <p:spPr>
          <a:xfrm>
            <a:off x="2078666" y="690017"/>
            <a:ext cx="6934200" cy="152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900" dirty="0" smtClean="0">
                <a:solidFill>
                  <a:srgbClr val="000066"/>
                </a:solidFill>
                <a:latin typeface="+mj-lt"/>
                <a:cs typeface="Arial" pitchFamily="34" charset="0"/>
              </a:rPr>
              <a:t>The Development Bank of Mongolia</a:t>
            </a:r>
            <a:endParaRPr kumimoji="0" lang="mn-MN" sz="900" b="0" i="0" u="none" strike="noStrike" kern="1200" cap="none" spc="0" normalizeH="0" baseline="0" noProof="0" dirty="0" smtClean="0">
              <a:ln>
                <a:noFill/>
              </a:ln>
              <a:solidFill>
                <a:srgbClr val="000066"/>
              </a:solidFill>
              <a:effectLst/>
              <a:uLnTx/>
              <a:uFillTx/>
              <a:latin typeface="+mj-lt"/>
              <a:ea typeface="+mj-ea"/>
              <a:cs typeface="Tahoma" pitchFamily="34" charset="0"/>
            </a:endParaRPr>
          </a:p>
        </p:txBody>
      </p:sp>
      <p:sp>
        <p:nvSpPr>
          <p:cNvPr id="26" name="Slide Number Placeholder 5"/>
          <p:cNvSpPr>
            <a:spLocks noGrp="1"/>
          </p:cNvSpPr>
          <p:nvPr>
            <p:ph type="sldNum" sz="quarter" idx="12"/>
          </p:nvPr>
        </p:nvSpPr>
        <p:spPr>
          <a:xfrm>
            <a:off x="6886626" y="6416675"/>
            <a:ext cx="2133600" cy="365125"/>
          </a:xfrm>
        </p:spPr>
        <p:txBody>
          <a:bodyPr/>
          <a:lstStyle>
            <a:lvl1pPr>
              <a:defRPr>
                <a:solidFill>
                  <a:srgbClr val="000066"/>
                </a:solidFill>
                <a:latin typeface="+mj-lt"/>
                <a:cs typeface="Tahoma" pitchFamily="34" charset="0"/>
              </a:defRPr>
            </a:lvl1pPr>
          </a:lstStyle>
          <a:p>
            <a:fld id="{79B29857-5839-4A3A-B96E-68F1CB1709AB}" type="slidenum">
              <a:rPr lang="en-US" smtClean="0"/>
              <a:pPr/>
              <a:t>‹#›</a:t>
            </a:fld>
            <a:endParaRPr lang="en-US" dirty="0"/>
          </a:p>
        </p:txBody>
      </p:sp>
      <p:sp>
        <p:nvSpPr>
          <p:cNvPr id="28" name="Title 1"/>
          <p:cNvSpPr>
            <a:spLocks noGrp="1"/>
          </p:cNvSpPr>
          <p:nvPr>
            <p:ph type="title"/>
          </p:nvPr>
        </p:nvSpPr>
        <p:spPr>
          <a:xfrm>
            <a:off x="265427" y="110363"/>
            <a:ext cx="8229600" cy="487362"/>
          </a:xfrm>
        </p:spPr>
        <p:txBody>
          <a:bodyPr>
            <a:noAutofit/>
          </a:bodyPr>
          <a:lstStyle>
            <a:lvl1pPr algn="l">
              <a:defRPr sz="3000" b="1">
                <a:solidFill>
                  <a:srgbClr val="000066"/>
                </a:solidFill>
                <a:latin typeface="+mj-lt"/>
                <a:cs typeface="Tahoma" pitchFamily="34" charset="0"/>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34CE0-4311-4132-9BCF-CB5467CFA435}" type="datetime1">
              <a:rPr lang="en-US" smtClean="0"/>
              <a:pPr/>
              <a:t>5/9/2012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29857-5839-4A3A-B96E-68F1CB1709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l.bolormaa@dbm.mn" TargetMode="External"/><Relationship Id="rId2" Type="http://schemas.openxmlformats.org/officeDocument/2006/relationships/hyperlink" Target="http://www.dbm.m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1434152" y="1690049"/>
            <a:ext cx="6781800" cy="1053152"/>
          </a:xfrm>
          <a:prstGeom prst="rect">
            <a:avLst/>
          </a:prstGeom>
        </p:spPr>
        <p:txBody>
          <a:bodyPr vert="horz" lIns="91440" tIns="45720" rIns="91440" bIns="45720" rtlCol="0" anchor="ctr">
            <a:noAutofit/>
          </a:bodyPr>
          <a:lstStyle/>
          <a:p>
            <a:pPr algn="ctr"/>
            <a:r>
              <a:rPr lang="en-GB" sz="3600" b="1" dirty="0" smtClean="0">
                <a:solidFill>
                  <a:srgbClr val="002569"/>
                </a:solidFill>
                <a:latin typeface="+mj-lt"/>
                <a:cs typeface="Arial" pitchFamily="34" charset="0"/>
              </a:rPr>
              <a:t>THE DEVELOPMENT </a:t>
            </a:r>
          </a:p>
          <a:p>
            <a:pPr algn="ctr"/>
            <a:r>
              <a:rPr lang="en-GB" sz="3600" b="1" dirty="0" smtClean="0">
                <a:solidFill>
                  <a:srgbClr val="002569"/>
                </a:solidFill>
                <a:latin typeface="+mj-lt"/>
                <a:cs typeface="Arial" pitchFamily="34" charset="0"/>
              </a:rPr>
              <a:t>BANK OF MONGOLIA </a:t>
            </a:r>
            <a:endParaRPr lang="en-GB" sz="3600" b="1" dirty="0">
              <a:solidFill>
                <a:srgbClr val="002569"/>
              </a:solidFill>
              <a:latin typeface="+mj-lt"/>
              <a:cs typeface="Arial" pitchFamily="34" charset="0"/>
            </a:endParaRPr>
          </a:p>
        </p:txBody>
      </p:sp>
      <p:cxnSp>
        <p:nvCxnSpPr>
          <p:cNvPr id="23" name="Straight Connector 22"/>
          <p:cNvCxnSpPr/>
          <p:nvPr/>
        </p:nvCxnSpPr>
        <p:spPr>
          <a:xfrm>
            <a:off x="0" y="5018087"/>
            <a:ext cx="8229600" cy="1588"/>
          </a:xfrm>
          <a:prstGeom prst="line">
            <a:avLst/>
          </a:prstGeom>
          <a:ln w="19050">
            <a:solidFill>
              <a:srgbClr val="002569"/>
            </a:solidFill>
          </a:ln>
        </p:spPr>
        <p:style>
          <a:lnRef idx="1">
            <a:schemeClr val="accent1"/>
          </a:lnRef>
          <a:fillRef idx="0">
            <a:schemeClr val="accent1"/>
          </a:fillRef>
          <a:effectRef idx="0">
            <a:schemeClr val="accent1"/>
          </a:effectRef>
          <a:fontRef idx="minor">
            <a:schemeClr val="tx1"/>
          </a:fontRef>
        </p:style>
      </p:cxnSp>
      <p:pic>
        <p:nvPicPr>
          <p:cNvPr id="14" name="Picture 13" descr="D:\Pictures\Background MN.jpg"/>
          <p:cNvPicPr>
            <a:picLocks noChangeAspect="1" noChangeArrowheads="1"/>
          </p:cNvPicPr>
          <p:nvPr/>
        </p:nvPicPr>
        <p:blipFill>
          <a:blip r:embed="rId3" cstate="print"/>
          <a:srcRect l="90000"/>
          <a:stretch>
            <a:fillRect/>
          </a:stretch>
        </p:blipFill>
        <p:spPr bwMode="auto">
          <a:xfrm>
            <a:off x="8458200" y="0"/>
            <a:ext cx="685800" cy="6858000"/>
          </a:xfrm>
          <a:prstGeom prst="rect">
            <a:avLst/>
          </a:prstGeom>
          <a:noFill/>
        </p:spPr>
      </p:pic>
      <p:pic>
        <p:nvPicPr>
          <p:cNvPr id="53262" name="Picture 14" descr="http://l.yimg.com/g/images/spaceout.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53264" name="Picture 16" descr="http://l.yimg.com/g/images/spaceout.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53266" name="Picture 18" descr="http://l.yimg.com/g/images/spaceout.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cxnSp>
        <p:nvCxnSpPr>
          <p:cNvPr id="19" name="Straight Connector 18"/>
          <p:cNvCxnSpPr/>
          <p:nvPr/>
        </p:nvCxnSpPr>
        <p:spPr>
          <a:xfrm>
            <a:off x="0" y="3048000"/>
            <a:ext cx="8229600" cy="1588"/>
          </a:xfrm>
          <a:prstGeom prst="line">
            <a:avLst/>
          </a:prstGeom>
          <a:ln w="19050">
            <a:solidFill>
              <a:srgbClr val="00256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1928035" y="6119035"/>
            <a:ext cx="4648200" cy="616695"/>
          </a:xfrm>
          <a:prstGeom prst="rect">
            <a:avLst/>
          </a:prstGeom>
        </p:spPr>
        <p:txBody>
          <a:bodyPr vert="horz" lIns="91440" tIns="45720" rIns="91440" bIns="45720" rtlCol="0" anchor="b">
            <a:noAutofit/>
          </a:bodyPr>
          <a:lstStyle/>
          <a:p>
            <a:pPr lvl="0" algn="ctr">
              <a:spcBef>
                <a:spcPct val="0"/>
              </a:spcBef>
            </a:pPr>
            <a:r>
              <a:rPr lang="en-US" sz="1600" dirty="0" smtClean="0">
                <a:solidFill>
                  <a:srgbClr val="000066"/>
                </a:solidFill>
                <a:ea typeface="+mj-ea"/>
                <a:cs typeface="Tahoma" pitchFamily="34" charset="0"/>
              </a:rPr>
              <a:t>May , 2012</a:t>
            </a:r>
            <a:endParaRPr kumimoji="0" lang="en-US" sz="1600" b="0" i="0" u="none" strike="noStrike" kern="1200" cap="none" spc="0" normalizeH="0" baseline="0" noProof="0" dirty="0" smtClean="0">
              <a:ln>
                <a:noFill/>
              </a:ln>
              <a:solidFill>
                <a:srgbClr val="000066"/>
              </a:solidFill>
              <a:effectLst/>
              <a:uLnTx/>
              <a:uFillTx/>
              <a:ea typeface="+mj-ea"/>
              <a:cs typeface="Tahoma" pitchFamily="34" charset="0"/>
            </a:endParaRPr>
          </a:p>
        </p:txBody>
      </p:sp>
      <p:pic>
        <p:nvPicPr>
          <p:cNvPr id="22" name="Picture 13"/>
          <p:cNvPicPr>
            <a:picLocks noChangeAspect="1" noChangeArrowheads="1"/>
          </p:cNvPicPr>
          <p:nvPr/>
        </p:nvPicPr>
        <p:blipFill>
          <a:blip r:embed="rId5" cstate="print"/>
          <a:srcRect/>
          <a:stretch>
            <a:fillRect/>
          </a:stretch>
        </p:blipFill>
        <p:spPr bwMode="auto">
          <a:xfrm>
            <a:off x="2973775" y="3159825"/>
            <a:ext cx="2576080" cy="175260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283025" y="3164891"/>
            <a:ext cx="2590800" cy="1747745"/>
          </a:xfrm>
          <a:prstGeom prst="rect">
            <a:avLst/>
          </a:prstGeom>
          <a:noFill/>
          <a:ln w="9525">
            <a:noFill/>
            <a:miter lim="800000"/>
            <a:headEnd/>
            <a:tailEnd/>
          </a:ln>
        </p:spPr>
      </p:pic>
      <p:pic>
        <p:nvPicPr>
          <p:cNvPr id="21" name="Picture 7"/>
          <p:cNvPicPr>
            <a:picLocks noChangeAspect="1" noChangeArrowheads="1"/>
          </p:cNvPicPr>
          <p:nvPr/>
        </p:nvPicPr>
        <p:blipFill>
          <a:blip r:embed="rId7" cstate="print"/>
          <a:srcRect r="29488" b="3847"/>
          <a:stretch>
            <a:fillRect/>
          </a:stretch>
        </p:blipFill>
        <p:spPr bwMode="auto">
          <a:xfrm>
            <a:off x="5635089" y="3159824"/>
            <a:ext cx="2590800" cy="1752601"/>
          </a:xfrm>
          <a:prstGeom prst="rect">
            <a:avLst/>
          </a:prstGeom>
          <a:noFill/>
          <a:ln w="9525">
            <a:noFill/>
            <a:miter lim="800000"/>
            <a:headEnd/>
            <a:tailEnd/>
          </a:ln>
        </p:spPr>
      </p:pic>
      <p:sp>
        <p:nvSpPr>
          <p:cNvPr id="17" name="Slide Number Placeholder 16"/>
          <p:cNvSpPr>
            <a:spLocks noGrp="1"/>
          </p:cNvSpPr>
          <p:nvPr>
            <p:ph type="sldNum" sz="quarter" idx="4294967295"/>
          </p:nvPr>
        </p:nvSpPr>
        <p:spPr>
          <a:xfrm>
            <a:off x="6553200" y="6356350"/>
            <a:ext cx="2133600" cy="365125"/>
          </a:xfrm>
        </p:spPr>
        <p:txBody>
          <a:bodyPr/>
          <a:lstStyle/>
          <a:p>
            <a:fld id="{79B29857-5839-4A3A-B96E-68F1CB1709AB}" type="slidenum">
              <a:rPr lang="en-US" smtClean="0"/>
              <a:pPr/>
              <a:t>1</a:t>
            </a:fld>
            <a:endParaRPr lang="en-US" dirty="0"/>
          </a:p>
        </p:txBody>
      </p:sp>
      <p:pic>
        <p:nvPicPr>
          <p:cNvPr id="15" name="Picture 3" descr="\\192.168.1.21\Dundaa\Development Bank Logo 1-adb.jpg"/>
          <p:cNvPicPr>
            <a:picLocks noChangeAspect="1" noChangeArrowheads="1"/>
          </p:cNvPicPr>
          <p:nvPr/>
        </p:nvPicPr>
        <p:blipFill>
          <a:blip r:embed="rId8" cstate="print"/>
          <a:srcRect l="2632" t="3122" r="64685"/>
          <a:stretch>
            <a:fillRect/>
          </a:stretch>
        </p:blipFill>
        <p:spPr bwMode="auto">
          <a:xfrm>
            <a:off x="1586551" y="1600200"/>
            <a:ext cx="1183528" cy="131367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1434152" y="1690049"/>
            <a:ext cx="6781800" cy="1053152"/>
          </a:xfrm>
          <a:prstGeom prst="rect">
            <a:avLst/>
          </a:prstGeom>
        </p:spPr>
        <p:txBody>
          <a:bodyPr vert="horz" lIns="91440" tIns="45720" rIns="91440" bIns="45720" rtlCol="0" anchor="ctr">
            <a:noAutofit/>
          </a:bodyPr>
          <a:lstStyle/>
          <a:p>
            <a:pPr algn="ctr"/>
            <a:endParaRPr lang="en-GB" sz="3600" b="1" dirty="0">
              <a:solidFill>
                <a:srgbClr val="002569"/>
              </a:solidFill>
              <a:latin typeface="+mj-lt"/>
              <a:cs typeface="Arial" pitchFamily="34" charset="0"/>
            </a:endParaRPr>
          </a:p>
        </p:txBody>
      </p:sp>
      <p:cxnSp>
        <p:nvCxnSpPr>
          <p:cNvPr id="23" name="Straight Connector 22"/>
          <p:cNvCxnSpPr/>
          <p:nvPr/>
        </p:nvCxnSpPr>
        <p:spPr>
          <a:xfrm>
            <a:off x="0" y="5018087"/>
            <a:ext cx="8229600" cy="1588"/>
          </a:xfrm>
          <a:prstGeom prst="line">
            <a:avLst/>
          </a:prstGeom>
          <a:ln w="19050">
            <a:solidFill>
              <a:srgbClr val="002569"/>
            </a:solidFill>
          </a:ln>
        </p:spPr>
        <p:style>
          <a:lnRef idx="1">
            <a:schemeClr val="accent1"/>
          </a:lnRef>
          <a:fillRef idx="0">
            <a:schemeClr val="accent1"/>
          </a:fillRef>
          <a:effectRef idx="0">
            <a:schemeClr val="accent1"/>
          </a:effectRef>
          <a:fontRef idx="minor">
            <a:schemeClr val="tx1"/>
          </a:fontRef>
        </p:style>
      </p:cxnSp>
      <p:pic>
        <p:nvPicPr>
          <p:cNvPr id="14" name="Picture 13" descr="D:\Pictures\Background MN.jpg"/>
          <p:cNvPicPr>
            <a:picLocks noChangeAspect="1" noChangeArrowheads="1"/>
          </p:cNvPicPr>
          <p:nvPr/>
        </p:nvPicPr>
        <p:blipFill>
          <a:blip r:embed="rId3" cstate="print"/>
          <a:srcRect l="90000"/>
          <a:stretch>
            <a:fillRect/>
          </a:stretch>
        </p:blipFill>
        <p:spPr bwMode="auto">
          <a:xfrm>
            <a:off x="8458200" y="0"/>
            <a:ext cx="685800" cy="6858000"/>
          </a:xfrm>
          <a:prstGeom prst="rect">
            <a:avLst/>
          </a:prstGeom>
          <a:noFill/>
        </p:spPr>
      </p:pic>
      <p:pic>
        <p:nvPicPr>
          <p:cNvPr id="53262" name="Picture 14" descr="http://l.yimg.com/g/images/spaceout.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53264" name="Picture 16" descr="http://l.yimg.com/g/images/spaceout.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53266" name="Picture 18" descr="http://l.yimg.com/g/images/spaceout.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cxnSp>
        <p:nvCxnSpPr>
          <p:cNvPr id="19" name="Straight Connector 18"/>
          <p:cNvCxnSpPr/>
          <p:nvPr/>
        </p:nvCxnSpPr>
        <p:spPr>
          <a:xfrm>
            <a:off x="0" y="3048000"/>
            <a:ext cx="8229600" cy="1588"/>
          </a:xfrm>
          <a:prstGeom prst="line">
            <a:avLst/>
          </a:prstGeom>
          <a:ln w="19050">
            <a:solidFill>
              <a:srgbClr val="00256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1928035" y="6119035"/>
            <a:ext cx="4648200" cy="616695"/>
          </a:xfrm>
          <a:prstGeom prst="rect">
            <a:avLst/>
          </a:prstGeom>
        </p:spPr>
        <p:txBody>
          <a:bodyPr vert="horz" lIns="91440" tIns="45720" rIns="91440" bIns="45720" rtlCol="0" anchor="b">
            <a:noAutofit/>
          </a:bodyPr>
          <a:lstStyle/>
          <a:p>
            <a:pPr lvl="0" algn="ctr">
              <a:spcBef>
                <a:spcPct val="0"/>
              </a:spcBef>
            </a:pPr>
            <a:r>
              <a:rPr lang="en-US" sz="1600" dirty="0" smtClean="0">
                <a:solidFill>
                  <a:srgbClr val="000066"/>
                </a:solidFill>
                <a:ea typeface="+mj-ea"/>
                <a:cs typeface="Tahoma" pitchFamily="34" charset="0"/>
              </a:rPr>
              <a:t>May , 2012</a:t>
            </a:r>
            <a:endParaRPr kumimoji="0" lang="en-US" sz="1600" b="0" i="0" u="none" strike="noStrike" kern="1200" cap="none" spc="0" normalizeH="0" baseline="0" noProof="0" dirty="0" smtClean="0">
              <a:ln>
                <a:noFill/>
              </a:ln>
              <a:solidFill>
                <a:srgbClr val="000066"/>
              </a:solidFill>
              <a:effectLst/>
              <a:uLnTx/>
              <a:uFillTx/>
              <a:ea typeface="+mj-ea"/>
              <a:cs typeface="Tahoma" pitchFamily="34" charset="0"/>
            </a:endParaRPr>
          </a:p>
        </p:txBody>
      </p:sp>
      <p:sp>
        <p:nvSpPr>
          <p:cNvPr id="17" name="Slide Number Placeholder 16"/>
          <p:cNvSpPr>
            <a:spLocks noGrp="1"/>
          </p:cNvSpPr>
          <p:nvPr>
            <p:ph type="sldNum" sz="quarter" idx="4294967295"/>
          </p:nvPr>
        </p:nvSpPr>
        <p:spPr>
          <a:xfrm>
            <a:off x="6553200" y="6356350"/>
            <a:ext cx="2133600" cy="365125"/>
          </a:xfrm>
        </p:spPr>
        <p:txBody>
          <a:bodyPr/>
          <a:lstStyle/>
          <a:p>
            <a:fld id="{79B29857-5839-4A3A-B96E-68F1CB1709AB}" type="slidenum">
              <a:rPr lang="en-US" smtClean="0"/>
              <a:pPr/>
              <a:t>10</a:t>
            </a:fld>
            <a:endParaRPr lang="en-US" dirty="0"/>
          </a:p>
        </p:txBody>
      </p:sp>
      <p:sp>
        <p:nvSpPr>
          <p:cNvPr id="18" name="TextBox 17"/>
          <p:cNvSpPr txBox="1"/>
          <p:nvPr/>
        </p:nvSpPr>
        <p:spPr>
          <a:xfrm>
            <a:off x="914400" y="3733800"/>
            <a:ext cx="6781800"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POSSIBILITIES of DBM to SUPPORT ENERGY SECTOR </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latin typeface="+mn-lt"/>
              </a:rPr>
              <a:t>Energy Sector Projects </a:t>
            </a:r>
            <a:endParaRPr lang="en-US" dirty="0">
              <a:latin typeface="+mn-lt"/>
            </a:endParaRPr>
          </a:p>
        </p:txBody>
      </p:sp>
      <p:sp>
        <p:nvSpPr>
          <p:cNvPr id="25" name="Content Placeholder 24"/>
          <p:cNvSpPr>
            <a:spLocks noGrp="1"/>
          </p:cNvSpPr>
          <p:nvPr>
            <p:ph idx="1"/>
          </p:nvPr>
        </p:nvSpPr>
        <p:spPr>
          <a:xfrm>
            <a:off x="304800" y="914400"/>
            <a:ext cx="8382000" cy="4724400"/>
          </a:xfrm>
        </p:spPr>
        <p:txBody>
          <a:bodyPr>
            <a:noAutofit/>
          </a:bodyPr>
          <a:lstStyle/>
          <a:p>
            <a:pPr marL="0" indent="0" algn="just">
              <a:spcBef>
                <a:spcPts val="1200"/>
              </a:spcBef>
              <a:buClr>
                <a:srgbClr val="FF0000"/>
              </a:buClr>
            </a:pPr>
            <a:endParaRPr lang="en-US" sz="1800" dirty="0" smtClean="0">
              <a:latin typeface="+mn-lt"/>
            </a:endParaRPr>
          </a:p>
          <a:p>
            <a:pPr marL="0" indent="0" algn="just">
              <a:spcBef>
                <a:spcPts val="1200"/>
              </a:spcBef>
              <a:buClr>
                <a:srgbClr val="FF0000"/>
              </a:buClr>
            </a:pPr>
            <a:r>
              <a:rPr lang="en-US" sz="1800" dirty="0" smtClean="0">
                <a:latin typeface="+mn-lt"/>
              </a:rPr>
              <a:t>  </a:t>
            </a:r>
          </a:p>
        </p:txBody>
      </p:sp>
      <p:sp>
        <p:nvSpPr>
          <p:cNvPr id="24" name="Slide Number Placeholder 13"/>
          <p:cNvSpPr>
            <a:spLocks noGrp="1"/>
          </p:cNvSpPr>
          <p:nvPr>
            <p:ph type="sldNum" sz="quarter" idx="12"/>
          </p:nvPr>
        </p:nvSpPr>
        <p:spPr>
          <a:xfrm>
            <a:off x="6886626" y="6416675"/>
            <a:ext cx="2133600" cy="365125"/>
          </a:xfrm>
        </p:spPr>
        <p:txBody>
          <a:bodyPr/>
          <a:lstStyle/>
          <a:p>
            <a:r>
              <a:rPr lang="en-US" dirty="0" smtClean="0">
                <a:latin typeface="+mn-lt"/>
              </a:rPr>
              <a:t>11</a:t>
            </a:r>
            <a:endParaRPr lang="en-US" dirty="0">
              <a:latin typeface="+mn-lt"/>
            </a:endParaRPr>
          </a:p>
        </p:txBody>
      </p:sp>
      <p:sp>
        <p:nvSpPr>
          <p:cNvPr id="5" name="Rectangle 4"/>
          <p:cNvSpPr/>
          <p:nvPr/>
        </p:nvSpPr>
        <p:spPr bwMode="auto">
          <a:xfrm>
            <a:off x="155251" y="2092735"/>
            <a:ext cx="1047248" cy="518941"/>
          </a:xfrm>
          <a:prstGeom prst="rect">
            <a:avLst/>
          </a:prstGeom>
          <a:solidFill>
            <a:srgbClr val="003366">
              <a:alpha val="70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buClrTx/>
              <a:buSzTx/>
              <a:buFontTx/>
              <a:buNone/>
              <a:tabLst/>
            </a:pPr>
            <a:r>
              <a:rPr lang="en-US" sz="1600" b="1" dirty="0" smtClean="0">
                <a:solidFill>
                  <a:schemeClr val="bg1"/>
                </a:solidFill>
                <a:ea typeface="Arial Unicode MS" pitchFamily="34" charset="-128"/>
                <a:cs typeface="Arial" pitchFamily="34" charset="0"/>
              </a:rPr>
              <a:t>Capacity</a:t>
            </a:r>
            <a:endParaRPr lang="en-US" sz="1600" b="1" dirty="0">
              <a:solidFill>
                <a:schemeClr val="bg1"/>
              </a:solidFill>
              <a:ea typeface="Arial Unicode MS" pitchFamily="34" charset="-128"/>
              <a:cs typeface="Arial" pitchFamily="34" charset="0"/>
            </a:endParaRPr>
          </a:p>
        </p:txBody>
      </p:sp>
      <p:sp>
        <p:nvSpPr>
          <p:cNvPr id="6" name="Rectangle 5"/>
          <p:cNvSpPr/>
          <p:nvPr/>
        </p:nvSpPr>
        <p:spPr bwMode="auto">
          <a:xfrm>
            <a:off x="1246341" y="2096905"/>
            <a:ext cx="1689535" cy="514775"/>
          </a:xfrm>
          <a:prstGeom prst="rect">
            <a:avLst/>
          </a:prstGeom>
          <a:noFill/>
          <a:ln w="15875">
            <a:solidFill>
              <a:srgbClr val="336699"/>
            </a:solidFill>
          </a:ln>
          <a:effectLst/>
          <a:extLst/>
        </p:spPr>
        <p:txBody>
          <a:bodyPr vert="horz" wrap="square" lIns="182880" tIns="0" rIns="182880" bIns="0" numCol="1" rtlCol="0" anchor="ctr" anchorCtr="0" compatLnSpc="1">
            <a:prstTxWarp prst="textNoShape">
              <a:avLst/>
            </a:prstTxWarp>
          </a:bodyPr>
          <a:lstStyle/>
          <a:p>
            <a:pPr lvl="0" algn="l">
              <a:spcBef>
                <a:spcPct val="0"/>
              </a:spcBef>
            </a:pPr>
            <a:r>
              <a:rPr lang="en-US" dirty="0" smtClean="0">
                <a:ea typeface="SimSun" pitchFamily="2" charset="-122"/>
                <a:cs typeface="Times New Roman" pitchFamily="18" charset="0"/>
              </a:rPr>
              <a:t>300 MW</a:t>
            </a:r>
            <a:endParaRPr lang="en-US" b="0" u="sng" dirty="0" smtClean="0">
              <a:solidFill>
                <a:schemeClr val="tx1">
                  <a:lumMod val="60000"/>
                  <a:lumOff val="40000"/>
                </a:schemeClr>
              </a:solidFill>
              <a:ea typeface="SimSun" pitchFamily="2" charset="-122"/>
              <a:cs typeface="Times New Roman" pitchFamily="18" charset="0"/>
            </a:endParaRPr>
          </a:p>
        </p:txBody>
      </p:sp>
      <p:sp>
        <p:nvSpPr>
          <p:cNvPr id="7" name="Rectangle 6"/>
          <p:cNvSpPr/>
          <p:nvPr/>
        </p:nvSpPr>
        <p:spPr bwMode="auto">
          <a:xfrm>
            <a:off x="155251" y="2657885"/>
            <a:ext cx="1047248" cy="518941"/>
          </a:xfrm>
          <a:prstGeom prst="rect">
            <a:avLst/>
          </a:prstGeom>
          <a:solidFill>
            <a:srgbClr val="003366">
              <a:alpha val="70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spcBef>
                <a:spcPts val="0"/>
              </a:spcBef>
              <a:buClrTx/>
              <a:buSzTx/>
              <a:buFontTx/>
              <a:buNone/>
              <a:tabLst/>
            </a:pPr>
            <a:r>
              <a:rPr lang="en-US" sz="1600" b="1" dirty="0" smtClean="0">
                <a:solidFill>
                  <a:schemeClr val="bg1"/>
                </a:solidFill>
                <a:ea typeface="Arial Unicode MS" pitchFamily="34" charset="-128"/>
                <a:cs typeface="Arial" pitchFamily="34" charset="0"/>
              </a:rPr>
              <a:t>Investment </a:t>
            </a:r>
          </a:p>
          <a:p>
            <a:pPr marL="0" marR="0" indent="0" algn="ctr" defTabSz="914400" latinLnBrk="0">
              <a:lnSpc>
                <a:spcPct val="100000"/>
              </a:lnSpc>
              <a:spcBef>
                <a:spcPts val="0"/>
              </a:spcBef>
              <a:buClrTx/>
              <a:buSzTx/>
              <a:buFontTx/>
              <a:buNone/>
              <a:tabLst/>
            </a:pPr>
            <a:r>
              <a:rPr lang="en-US" sz="1600" b="1" dirty="0" smtClean="0">
                <a:solidFill>
                  <a:schemeClr val="bg1"/>
                </a:solidFill>
                <a:ea typeface="Arial Unicode MS" pitchFamily="34" charset="-128"/>
                <a:cs typeface="Arial" pitchFamily="34" charset="0"/>
              </a:rPr>
              <a:t>amount</a:t>
            </a:r>
            <a:endParaRPr lang="en-US" sz="1600" b="1" dirty="0">
              <a:solidFill>
                <a:schemeClr val="bg1"/>
              </a:solidFill>
              <a:ea typeface="Arial Unicode MS" pitchFamily="34" charset="-128"/>
              <a:cs typeface="Arial" pitchFamily="34" charset="0"/>
            </a:endParaRPr>
          </a:p>
        </p:txBody>
      </p:sp>
      <p:sp>
        <p:nvSpPr>
          <p:cNvPr id="8" name="Rectangle 7"/>
          <p:cNvSpPr/>
          <p:nvPr/>
        </p:nvSpPr>
        <p:spPr bwMode="auto">
          <a:xfrm>
            <a:off x="1246341" y="2662055"/>
            <a:ext cx="1689535" cy="514775"/>
          </a:xfrm>
          <a:prstGeom prst="rect">
            <a:avLst/>
          </a:prstGeom>
          <a:noFill/>
          <a:ln w="15875">
            <a:solidFill>
              <a:srgbClr val="336699"/>
            </a:solidFill>
          </a:ln>
          <a:effectLst/>
          <a:extLst/>
        </p:spPr>
        <p:txBody>
          <a:bodyPr vert="horz" wrap="square" lIns="182880" tIns="0" rIns="182880" bIns="0" numCol="1" rtlCol="0" anchor="ctr" anchorCtr="0" compatLnSpc="1">
            <a:prstTxWarp prst="textNoShape">
              <a:avLst/>
            </a:prstTxWarp>
          </a:bodyPr>
          <a:lstStyle/>
          <a:p>
            <a:pPr lvl="0" algn="l">
              <a:spcBef>
                <a:spcPct val="0"/>
              </a:spcBef>
            </a:pPr>
            <a:r>
              <a:rPr lang="en-US" dirty="0" smtClean="0">
                <a:ea typeface="SimSun" pitchFamily="2" charset="-122"/>
                <a:cs typeface="Times New Roman" pitchFamily="18" charset="0"/>
              </a:rPr>
              <a:t>USD 430 </a:t>
            </a:r>
            <a:r>
              <a:rPr lang="en-US" dirty="0" err="1" smtClean="0">
                <a:ea typeface="SimSun" pitchFamily="2" charset="-122"/>
                <a:cs typeface="Times New Roman" pitchFamily="18" charset="0"/>
              </a:rPr>
              <a:t>mln</a:t>
            </a:r>
            <a:endParaRPr lang="en-US" b="0" u="sng" dirty="0" smtClean="0">
              <a:solidFill>
                <a:schemeClr val="tx1">
                  <a:lumMod val="60000"/>
                  <a:lumOff val="40000"/>
                </a:schemeClr>
              </a:solidFill>
              <a:ea typeface="SimSun" pitchFamily="2" charset="-122"/>
              <a:cs typeface="Times New Roman" pitchFamily="18" charset="0"/>
            </a:endParaRPr>
          </a:p>
        </p:txBody>
      </p:sp>
      <p:sp>
        <p:nvSpPr>
          <p:cNvPr id="9" name="Rectangle 8"/>
          <p:cNvSpPr/>
          <p:nvPr/>
        </p:nvSpPr>
        <p:spPr bwMode="auto">
          <a:xfrm>
            <a:off x="155251" y="3223035"/>
            <a:ext cx="1047248" cy="518941"/>
          </a:xfrm>
          <a:prstGeom prst="rect">
            <a:avLst/>
          </a:prstGeom>
          <a:solidFill>
            <a:srgbClr val="003366">
              <a:alpha val="70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spcBef>
                <a:spcPts val="0"/>
              </a:spcBef>
              <a:buClrTx/>
              <a:buSzTx/>
              <a:buFontTx/>
              <a:buNone/>
              <a:tabLst/>
            </a:pPr>
            <a:r>
              <a:rPr lang="en-US" sz="1600" b="1" dirty="0" smtClean="0">
                <a:solidFill>
                  <a:schemeClr val="bg1"/>
                </a:solidFill>
                <a:ea typeface="Arial Unicode MS" pitchFamily="34" charset="-128"/>
                <a:cs typeface="Arial" pitchFamily="34" charset="0"/>
              </a:rPr>
              <a:t>Period</a:t>
            </a:r>
            <a:endParaRPr lang="en-US" sz="1600" b="1" dirty="0">
              <a:solidFill>
                <a:schemeClr val="bg1"/>
              </a:solidFill>
              <a:ea typeface="Arial Unicode MS" pitchFamily="34" charset="-128"/>
              <a:cs typeface="Arial" pitchFamily="34" charset="0"/>
            </a:endParaRPr>
          </a:p>
        </p:txBody>
      </p:sp>
      <p:sp>
        <p:nvSpPr>
          <p:cNvPr id="10" name="Rectangle 9"/>
          <p:cNvSpPr/>
          <p:nvPr/>
        </p:nvSpPr>
        <p:spPr bwMode="auto">
          <a:xfrm>
            <a:off x="1246341" y="3227205"/>
            <a:ext cx="1689535" cy="514775"/>
          </a:xfrm>
          <a:prstGeom prst="rect">
            <a:avLst/>
          </a:prstGeom>
          <a:noFill/>
          <a:ln w="15875">
            <a:solidFill>
              <a:srgbClr val="336699"/>
            </a:solidFill>
          </a:ln>
          <a:effectLst/>
          <a:extLst/>
        </p:spPr>
        <p:txBody>
          <a:bodyPr vert="horz" wrap="square" lIns="182880" tIns="0" rIns="182880" bIns="0" numCol="1" rtlCol="0" anchor="ctr" anchorCtr="0" compatLnSpc="1">
            <a:prstTxWarp prst="textNoShape">
              <a:avLst/>
            </a:prstTxWarp>
          </a:bodyPr>
          <a:lstStyle/>
          <a:p>
            <a:pPr lvl="0" algn="l">
              <a:spcBef>
                <a:spcPct val="0"/>
              </a:spcBef>
            </a:pPr>
            <a:r>
              <a:rPr lang="en-US" dirty="0" smtClean="0">
                <a:ea typeface="SimSun" pitchFamily="2" charset="-122"/>
                <a:cs typeface="Times New Roman" pitchFamily="18" charset="0"/>
              </a:rPr>
              <a:t>2011-2018</a:t>
            </a:r>
          </a:p>
        </p:txBody>
      </p:sp>
      <p:sp>
        <p:nvSpPr>
          <p:cNvPr id="11" name="Rectangle 10"/>
          <p:cNvSpPr/>
          <p:nvPr/>
        </p:nvSpPr>
        <p:spPr bwMode="auto">
          <a:xfrm>
            <a:off x="3098006" y="1524000"/>
            <a:ext cx="2774452" cy="534446"/>
          </a:xfrm>
          <a:prstGeom prst="rect">
            <a:avLst/>
          </a:prstGeom>
          <a:solidFill>
            <a:srgbClr val="003366">
              <a:alpha val="93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spcBef>
                <a:spcPts val="0"/>
              </a:spcBef>
              <a:buClrTx/>
              <a:buSzTx/>
              <a:buFontTx/>
              <a:buNone/>
              <a:tabLst/>
            </a:pPr>
            <a:r>
              <a:rPr lang="en-US" b="1" dirty="0" smtClean="0">
                <a:solidFill>
                  <a:schemeClr val="bg1"/>
                </a:solidFill>
                <a:ea typeface="Arial Unicode MS" pitchFamily="34" charset="-128"/>
                <a:cs typeface="Arial" pitchFamily="34" charset="0"/>
              </a:rPr>
              <a:t>Ulaanbaatar CHP-5  Phase 1</a:t>
            </a:r>
            <a:endParaRPr lang="en-US" b="1" dirty="0">
              <a:solidFill>
                <a:schemeClr val="bg1"/>
              </a:solidFill>
              <a:ea typeface="Arial Unicode MS" pitchFamily="34" charset="-128"/>
              <a:cs typeface="Arial" pitchFamily="34" charset="0"/>
            </a:endParaRPr>
          </a:p>
        </p:txBody>
      </p:sp>
      <p:sp>
        <p:nvSpPr>
          <p:cNvPr id="12" name="Rectangle 11"/>
          <p:cNvSpPr/>
          <p:nvPr/>
        </p:nvSpPr>
        <p:spPr bwMode="auto">
          <a:xfrm>
            <a:off x="3098476" y="2092735"/>
            <a:ext cx="1047248" cy="518941"/>
          </a:xfrm>
          <a:prstGeom prst="rect">
            <a:avLst/>
          </a:prstGeom>
          <a:solidFill>
            <a:srgbClr val="003366">
              <a:alpha val="70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buClrTx/>
              <a:buSzTx/>
              <a:buFontTx/>
              <a:buNone/>
              <a:tabLst/>
            </a:pPr>
            <a:r>
              <a:rPr lang="en-US" sz="1600" b="1" dirty="0" smtClean="0">
                <a:solidFill>
                  <a:schemeClr val="bg1"/>
                </a:solidFill>
                <a:ea typeface="Arial Unicode MS" pitchFamily="34" charset="-128"/>
                <a:cs typeface="Arial" pitchFamily="34" charset="0"/>
              </a:rPr>
              <a:t>Capacity</a:t>
            </a:r>
            <a:endParaRPr lang="en-US" sz="1600" b="1" dirty="0">
              <a:solidFill>
                <a:schemeClr val="bg1"/>
              </a:solidFill>
              <a:ea typeface="Arial Unicode MS" pitchFamily="34" charset="-128"/>
              <a:cs typeface="Arial" pitchFamily="34" charset="0"/>
            </a:endParaRPr>
          </a:p>
        </p:txBody>
      </p:sp>
      <p:sp>
        <p:nvSpPr>
          <p:cNvPr id="13" name="Rectangle 12"/>
          <p:cNvSpPr/>
          <p:nvPr/>
        </p:nvSpPr>
        <p:spPr bwMode="auto">
          <a:xfrm>
            <a:off x="4189566" y="2096905"/>
            <a:ext cx="1689535" cy="514775"/>
          </a:xfrm>
          <a:prstGeom prst="rect">
            <a:avLst/>
          </a:prstGeom>
          <a:noFill/>
          <a:ln w="15875">
            <a:solidFill>
              <a:srgbClr val="336699"/>
            </a:solidFill>
          </a:ln>
          <a:effectLst/>
          <a:extLst/>
        </p:spPr>
        <p:txBody>
          <a:bodyPr vert="horz" wrap="square" lIns="182880" tIns="0" rIns="182880" bIns="0" numCol="1" rtlCol="0" anchor="ctr" anchorCtr="0" compatLnSpc="1">
            <a:prstTxWarp prst="textNoShape">
              <a:avLst/>
            </a:prstTxWarp>
          </a:bodyPr>
          <a:lstStyle/>
          <a:p>
            <a:pPr lvl="0" algn="l">
              <a:spcBef>
                <a:spcPct val="0"/>
              </a:spcBef>
            </a:pPr>
            <a:r>
              <a:rPr lang="en-US" dirty="0" smtClean="0">
                <a:ea typeface="SimSun" pitchFamily="2" charset="-122"/>
                <a:cs typeface="Times New Roman" pitchFamily="18" charset="0"/>
              </a:rPr>
              <a:t>450 MW</a:t>
            </a:r>
            <a:endParaRPr lang="en-US" b="0" u="sng" dirty="0" smtClean="0">
              <a:solidFill>
                <a:schemeClr val="tx1">
                  <a:lumMod val="60000"/>
                  <a:lumOff val="40000"/>
                </a:schemeClr>
              </a:solidFill>
              <a:ea typeface="SimSun" pitchFamily="2" charset="-122"/>
              <a:cs typeface="Times New Roman" pitchFamily="18" charset="0"/>
            </a:endParaRPr>
          </a:p>
        </p:txBody>
      </p:sp>
      <p:sp>
        <p:nvSpPr>
          <p:cNvPr id="14" name="Rectangle 13"/>
          <p:cNvSpPr/>
          <p:nvPr/>
        </p:nvSpPr>
        <p:spPr bwMode="auto">
          <a:xfrm>
            <a:off x="3098476" y="2657885"/>
            <a:ext cx="1047248" cy="518941"/>
          </a:xfrm>
          <a:prstGeom prst="rect">
            <a:avLst/>
          </a:prstGeom>
          <a:solidFill>
            <a:srgbClr val="003366">
              <a:alpha val="70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algn="ctr"/>
            <a:r>
              <a:rPr lang="en-US" sz="1600" b="1" dirty="0" smtClean="0">
                <a:solidFill>
                  <a:schemeClr val="bg1"/>
                </a:solidFill>
                <a:ea typeface="Arial Unicode MS" pitchFamily="34" charset="-128"/>
                <a:cs typeface="Arial" pitchFamily="34" charset="0"/>
              </a:rPr>
              <a:t>Investment </a:t>
            </a:r>
          </a:p>
          <a:p>
            <a:pPr algn="ctr"/>
            <a:r>
              <a:rPr lang="en-US" sz="1600" b="1" dirty="0" smtClean="0">
                <a:solidFill>
                  <a:schemeClr val="bg1"/>
                </a:solidFill>
                <a:ea typeface="Arial Unicode MS" pitchFamily="34" charset="-128"/>
                <a:cs typeface="Arial" pitchFamily="34" charset="0"/>
              </a:rPr>
              <a:t>amount</a:t>
            </a:r>
            <a:endParaRPr lang="en-US" sz="1600" b="1" dirty="0">
              <a:solidFill>
                <a:schemeClr val="bg1"/>
              </a:solidFill>
              <a:ea typeface="Arial Unicode MS" pitchFamily="34" charset="-128"/>
              <a:cs typeface="Arial" pitchFamily="34" charset="0"/>
            </a:endParaRPr>
          </a:p>
        </p:txBody>
      </p:sp>
      <p:sp>
        <p:nvSpPr>
          <p:cNvPr id="15" name="Rectangle 14"/>
          <p:cNvSpPr/>
          <p:nvPr/>
        </p:nvSpPr>
        <p:spPr bwMode="auto">
          <a:xfrm>
            <a:off x="4189566" y="2662055"/>
            <a:ext cx="1689535" cy="514775"/>
          </a:xfrm>
          <a:prstGeom prst="rect">
            <a:avLst/>
          </a:prstGeom>
          <a:noFill/>
          <a:ln w="15875">
            <a:solidFill>
              <a:srgbClr val="336699"/>
            </a:solidFill>
          </a:ln>
          <a:effectLst/>
          <a:extLst/>
        </p:spPr>
        <p:txBody>
          <a:bodyPr vert="horz" wrap="square" lIns="91440" tIns="0" rIns="182880" bIns="0" numCol="1" rtlCol="0" anchor="ctr" anchorCtr="0" compatLnSpc="1">
            <a:prstTxWarp prst="textNoShape">
              <a:avLst/>
            </a:prstTxWarp>
          </a:bodyPr>
          <a:lstStyle/>
          <a:p>
            <a:pPr lvl="0" algn="l">
              <a:spcBef>
                <a:spcPct val="0"/>
              </a:spcBef>
            </a:pPr>
            <a:r>
              <a:rPr lang="en-US" dirty="0" smtClean="0">
                <a:ea typeface="SimSun" pitchFamily="2" charset="-122"/>
                <a:cs typeface="Times New Roman" pitchFamily="18" charset="0"/>
              </a:rPr>
              <a:t>USD 688.7 </a:t>
            </a:r>
            <a:r>
              <a:rPr lang="en-US" dirty="0" err="1" smtClean="0">
                <a:ea typeface="SimSun" pitchFamily="2" charset="-122"/>
                <a:cs typeface="Times New Roman" pitchFamily="18" charset="0"/>
              </a:rPr>
              <a:t>mln</a:t>
            </a:r>
            <a:endParaRPr lang="en-US" b="0" u="sng" dirty="0" smtClean="0">
              <a:solidFill>
                <a:schemeClr val="tx1">
                  <a:lumMod val="60000"/>
                  <a:lumOff val="40000"/>
                </a:schemeClr>
              </a:solidFill>
              <a:ea typeface="SimSun" pitchFamily="2" charset="-122"/>
              <a:cs typeface="Times New Roman" pitchFamily="18" charset="0"/>
            </a:endParaRPr>
          </a:p>
        </p:txBody>
      </p:sp>
      <p:sp>
        <p:nvSpPr>
          <p:cNvPr id="16" name="Rectangle 15"/>
          <p:cNvSpPr/>
          <p:nvPr/>
        </p:nvSpPr>
        <p:spPr bwMode="auto">
          <a:xfrm>
            <a:off x="3098476" y="3223035"/>
            <a:ext cx="1047248" cy="518941"/>
          </a:xfrm>
          <a:prstGeom prst="rect">
            <a:avLst/>
          </a:prstGeom>
          <a:solidFill>
            <a:srgbClr val="003366">
              <a:alpha val="70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spcBef>
                <a:spcPts val="0"/>
              </a:spcBef>
              <a:buClrTx/>
              <a:buSzTx/>
              <a:buFontTx/>
              <a:buNone/>
              <a:tabLst/>
            </a:pPr>
            <a:r>
              <a:rPr lang="en-US" sz="1600" b="1" dirty="0" smtClean="0">
                <a:solidFill>
                  <a:schemeClr val="bg1"/>
                </a:solidFill>
                <a:ea typeface="Arial Unicode MS" pitchFamily="34" charset="-128"/>
                <a:cs typeface="Arial" pitchFamily="34" charset="0"/>
              </a:rPr>
              <a:t>Period</a:t>
            </a:r>
            <a:endParaRPr lang="en-US" sz="1600" b="1" dirty="0">
              <a:solidFill>
                <a:schemeClr val="bg1"/>
              </a:solidFill>
              <a:ea typeface="Arial Unicode MS" pitchFamily="34" charset="-128"/>
              <a:cs typeface="Arial" pitchFamily="34" charset="0"/>
            </a:endParaRPr>
          </a:p>
        </p:txBody>
      </p:sp>
      <p:sp>
        <p:nvSpPr>
          <p:cNvPr id="17" name="Rectangle 16"/>
          <p:cNvSpPr/>
          <p:nvPr/>
        </p:nvSpPr>
        <p:spPr bwMode="auto">
          <a:xfrm>
            <a:off x="4189566" y="3227205"/>
            <a:ext cx="1689535" cy="514775"/>
          </a:xfrm>
          <a:prstGeom prst="rect">
            <a:avLst/>
          </a:prstGeom>
          <a:noFill/>
          <a:ln w="15875">
            <a:solidFill>
              <a:srgbClr val="336699"/>
            </a:solidFill>
          </a:ln>
          <a:effectLst/>
          <a:extLst/>
        </p:spPr>
        <p:txBody>
          <a:bodyPr vert="horz" wrap="square" lIns="182880" tIns="0" rIns="182880" bIns="0" numCol="1" rtlCol="0" anchor="ctr" anchorCtr="0" compatLnSpc="1">
            <a:prstTxWarp prst="textNoShape">
              <a:avLst/>
            </a:prstTxWarp>
          </a:bodyPr>
          <a:lstStyle/>
          <a:p>
            <a:pPr lvl="0" algn="l">
              <a:spcBef>
                <a:spcPct val="0"/>
              </a:spcBef>
            </a:pPr>
            <a:r>
              <a:rPr lang="en-US" dirty="0" smtClean="0">
                <a:ea typeface="SimSun" pitchFamily="2" charset="-122"/>
                <a:cs typeface="Times New Roman" pitchFamily="18" charset="0"/>
              </a:rPr>
              <a:t>2011-2015</a:t>
            </a:r>
            <a:endParaRPr lang="en-US" b="0" u="sng" dirty="0" smtClean="0">
              <a:solidFill>
                <a:schemeClr val="tx1">
                  <a:lumMod val="60000"/>
                  <a:lumOff val="40000"/>
                </a:schemeClr>
              </a:solidFill>
              <a:ea typeface="SimSun" pitchFamily="2" charset="-122"/>
              <a:cs typeface="Times New Roman" pitchFamily="18" charset="0"/>
            </a:endParaRPr>
          </a:p>
        </p:txBody>
      </p:sp>
      <p:sp>
        <p:nvSpPr>
          <p:cNvPr id="18" name="Rectangle 17"/>
          <p:cNvSpPr/>
          <p:nvPr/>
        </p:nvSpPr>
        <p:spPr bwMode="auto">
          <a:xfrm>
            <a:off x="6031706" y="1524000"/>
            <a:ext cx="2774452" cy="534446"/>
          </a:xfrm>
          <a:prstGeom prst="rect">
            <a:avLst/>
          </a:prstGeom>
          <a:solidFill>
            <a:srgbClr val="003366">
              <a:alpha val="93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buClrTx/>
              <a:buSzTx/>
              <a:buFontTx/>
              <a:buNone/>
              <a:tabLst/>
            </a:pPr>
            <a:r>
              <a:rPr lang="en-US" b="1" dirty="0" err="1" smtClean="0">
                <a:solidFill>
                  <a:schemeClr val="bg1"/>
                </a:solidFill>
                <a:ea typeface="Arial Unicode MS" pitchFamily="34" charset="-128"/>
                <a:cs typeface="Arial" pitchFamily="34" charset="0"/>
              </a:rPr>
              <a:t>Tavan</a:t>
            </a:r>
            <a:r>
              <a:rPr lang="en-US" b="1" dirty="0" smtClean="0">
                <a:solidFill>
                  <a:schemeClr val="bg1"/>
                </a:solidFill>
                <a:ea typeface="Arial Unicode MS" pitchFamily="34" charset="-128"/>
                <a:cs typeface="Arial" pitchFamily="34" charset="0"/>
              </a:rPr>
              <a:t> </a:t>
            </a:r>
            <a:r>
              <a:rPr lang="en-US" b="1" dirty="0" err="1" smtClean="0">
                <a:solidFill>
                  <a:schemeClr val="bg1"/>
                </a:solidFill>
                <a:ea typeface="Arial Unicode MS" pitchFamily="34" charset="-128"/>
                <a:cs typeface="Arial" pitchFamily="34" charset="0"/>
              </a:rPr>
              <a:t>Tolgoi</a:t>
            </a:r>
            <a:r>
              <a:rPr lang="en-US" b="1" dirty="0" smtClean="0">
                <a:solidFill>
                  <a:schemeClr val="bg1"/>
                </a:solidFill>
                <a:ea typeface="Arial Unicode MS" pitchFamily="34" charset="-128"/>
                <a:cs typeface="Arial" pitchFamily="34" charset="0"/>
              </a:rPr>
              <a:t> CHP</a:t>
            </a:r>
            <a:endParaRPr lang="en-US" b="1" dirty="0">
              <a:solidFill>
                <a:schemeClr val="bg1"/>
              </a:solidFill>
              <a:ea typeface="Arial Unicode MS" pitchFamily="34" charset="-128"/>
              <a:cs typeface="Arial" pitchFamily="34" charset="0"/>
            </a:endParaRPr>
          </a:p>
        </p:txBody>
      </p:sp>
      <p:sp>
        <p:nvSpPr>
          <p:cNvPr id="19" name="Rectangle 18"/>
          <p:cNvSpPr/>
          <p:nvPr/>
        </p:nvSpPr>
        <p:spPr bwMode="auto">
          <a:xfrm>
            <a:off x="6032176" y="2092735"/>
            <a:ext cx="1047248" cy="518941"/>
          </a:xfrm>
          <a:prstGeom prst="rect">
            <a:avLst/>
          </a:prstGeom>
          <a:solidFill>
            <a:srgbClr val="003366">
              <a:alpha val="70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buClrTx/>
              <a:buSzTx/>
              <a:buFontTx/>
              <a:buNone/>
              <a:tabLst/>
            </a:pPr>
            <a:r>
              <a:rPr lang="en-US" sz="1600" b="1" dirty="0" smtClean="0">
                <a:solidFill>
                  <a:schemeClr val="bg1"/>
                </a:solidFill>
                <a:ea typeface="Arial Unicode MS" pitchFamily="34" charset="-128"/>
                <a:cs typeface="Arial" pitchFamily="34" charset="0"/>
              </a:rPr>
              <a:t>Capacity</a:t>
            </a:r>
            <a:endParaRPr lang="en-US" sz="1600" b="1" dirty="0">
              <a:solidFill>
                <a:schemeClr val="bg1"/>
              </a:solidFill>
              <a:ea typeface="Arial Unicode MS" pitchFamily="34" charset="-128"/>
              <a:cs typeface="Arial" pitchFamily="34" charset="0"/>
            </a:endParaRPr>
          </a:p>
        </p:txBody>
      </p:sp>
      <p:sp>
        <p:nvSpPr>
          <p:cNvPr id="20" name="Rectangle 19"/>
          <p:cNvSpPr/>
          <p:nvPr/>
        </p:nvSpPr>
        <p:spPr bwMode="auto">
          <a:xfrm>
            <a:off x="7123266" y="2096905"/>
            <a:ext cx="1689535" cy="514775"/>
          </a:xfrm>
          <a:prstGeom prst="rect">
            <a:avLst/>
          </a:prstGeom>
          <a:noFill/>
          <a:ln w="15875">
            <a:solidFill>
              <a:srgbClr val="336699"/>
            </a:solidFill>
          </a:ln>
          <a:effectLst/>
          <a:extLst/>
        </p:spPr>
        <p:txBody>
          <a:bodyPr vert="horz" wrap="square" lIns="182880" tIns="0" rIns="182880" bIns="0" numCol="1" rtlCol="0" anchor="ctr" anchorCtr="0" compatLnSpc="1">
            <a:prstTxWarp prst="textNoShape">
              <a:avLst/>
            </a:prstTxWarp>
          </a:bodyPr>
          <a:lstStyle/>
          <a:p>
            <a:pPr lvl="0" algn="l">
              <a:spcBef>
                <a:spcPct val="0"/>
              </a:spcBef>
            </a:pPr>
            <a:r>
              <a:rPr lang="en-US" dirty="0" smtClean="0">
                <a:ea typeface="SimSun" pitchFamily="2" charset="-122"/>
                <a:cs typeface="Times New Roman" pitchFamily="18" charset="0"/>
              </a:rPr>
              <a:t>600 MW</a:t>
            </a:r>
            <a:endParaRPr lang="en-US" b="0" u="sng" dirty="0" smtClean="0">
              <a:solidFill>
                <a:schemeClr val="tx1">
                  <a:lumMod val="60000"/>
                  <a:lumOff val="40000"/>
                </a:schemeClr>
              </a:solidFill>
              <a:ea typeface="SimSun" pitchFamily="2" charset="-122"/>
              <a:cs typeface="Times New Roman" pitchFamily="18" charset="0"/>
            </a:endParaRPr>
          </a:p>
        </p:txBody>
      </p:sp>
      <p:sp>
        <p:nvSpPr>
          <p:cNvPr id="21" name="Rectangle 20"/>
          <p:cNvSpPr/>
          <p:nvPr/>
        </p:nvSpPr>
        <p:spPr bwMode="auto">
          <a:xfrm>
            <a:off x="6032176" y="2657885"/>
            <a:ext cx="1047248" cy="518941"/>
          </a:xfrm>
          <a:prstGeom prst="rect">
            <a:avLst/>
          </a:prstGeom>
          <a:solidFill>
            <a:srgbClr val="003366">
              <a:alpha val="70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algn="ctr"/>
            <a:endParaRPr lang="en-US" sz="1050" b="1" dirty="0" smtClean="0">
              <a:solidFill>
                <a:schemeClr val="bg1"/>
              </a:solidFill>
              <a:ea typeface="Arial Unicode MS" pitchFamily="34" charset="-128"/>
              <a:cs typeface="Arial" pitchFamily="34" charset="0"/>
            </a:endParaRPr>
          </a:p>
          <a:p>
            <a:pPr algn="ctr"/>
            <a:r>
              <a:rPr lang="en-US" sz="1600" b="1" dirty="0" smtClean="0">
                <a:solidFill>
                  <a:schemeClr val="bg1"/>
                </a:solidFill>
                <a:ea typeface="Arial Unicode MS" pitchFamily="34" charset="-128"/>
                <a:cs typeface="Arial" pitchFamily="34" charset="0"/>
              </a:rPr>
              <a:t>Investment </a:t>
            </a:r>
          </a:p>
          <a:p>
            <a:pPr algn="ctr"/>
            <a:r>
              <a:rPr lang="en-US" sz="1600" b="1" dirty="0" smtClean="0">
                <a:solidFill>
                  <a:schemeClr val="bg1"/>
                </a:solidFill>
                <a:ea typeface="Arial Unicode MS" pitchFamily="34" charset="-128"/>
                <a:cs typeface="Arial" pitchFamily="34" charset="0"/>
              </a:rPr>
              <a:t>Amount</a:t>
            </a:r>
          </a:p>
          <a:p>
            <a:pPr marL="0" marR="0" indent="0" defTabSz="914400" latinLnBrk="0">
              <a:lnSpc>
                <a:spcPct val="100000"/>
              </a:lnSpc>
              <a:spcBef>
                <a:spcPts val="0"/>
              </a:spcBef>
              <a:buClrTx/>
              <a:buSzTx/>
              <a:buFontTx/>
              <a:buNone/>
              <a:tabLst/>
            </a:pPr>
            <a:endParaRPr lang="en-US" sz="1050" dirty="0">
              <a:solidFill>
                <a:schemeClr val="bg1"/>
              </a:solidFill>
              <a:ea typeface="Arial Unicode MS" pitchFamily="34" charset="-128"/>
              <a:cs typeface="Arial" pitchFamily="34" charset="0"/>
            </a:endParaRPr>
          </a:p>
        </p:txBody>
      </p:sp>
      <p:sp>
        <p:nvSpPr>
          <p:cNvPr id="22" name="Rectangle 21"/>
          <p:cNvSpPr/>
          <p:nvPr/>
        </p:nvSpPr>
        <p:spPr bwMode="auto">
          <a:xfrm>
            <a:off x="7123266" y="2662055"/>
            <a:ext cx="1689535" cy="514775"/>
          </a:xfrm>
          <a:prstGeom prst="rect">
            <a:avLst/>
          </a:prstGeom>
          <a:noFill/>
          <a:ln w="15875">
            <a:solidFill>
              <a:srgbClr val="336699"/>
            </a:solidFill>
          </a:ln>
          <a:effectLst/>
          <a:extLst/>
        </p:spPr>
        <p:txBody>
          <a:bodyPr vert="horz" wrap="square" lIns="182880" tIns="0" rIns="182880" bIns="0" numCol="1" rtlCol="0" anchor="ctr" anchorCtr="0" compatLnSpc="1">
            <a:prstTxWarp prst="textNoShape">
              <a:avLst/>
            </a:prstTxWarp>
          </a:bodyPr>
          <a:lstStyle/>
          <a:p>
            <a:pPr lvl="0" algn="l">
              <a:spcBef>
                <a:spcPct val="0"/>
              </a:spcBef>
            </a:pPr>
            <a:r>
              <a:rPr lang="en-US" dirty="0" smtClean="0">
                <a:ea typeface="SimSun" pitchFamily="2" charset="-122"/>
                <a:cs typeface="Times New Roman" pitchFamily="18" charset="0"/>
              </a:rPr>
              <a:t>USD 900 </a:t>
            </a:r>
            <a:r>
              <a:rPr lang="en-US" dirty="0" err="1" smtClean="0">
                <a:ea typeface="SimSun" pitchFamily="2" charset="-122"/>
                <a:cs typeface="Times New Roman" pitchFamily="18" charset="0"/>
              </a:rPr>
              <a:t>mln</a:t>
            </a:r>
            <a:endParaRPr lang="en-US" b="0" u="sng" dirty="0" smtClean="0">
              <a:solidFill>
                <a:schemeClr val="tx1">
                  <a:lumMod val="60000"/>
                  <a:lumOff val="40000"/>
                </a:schemeClr>
              </a:solidFill>
              <a:ea typeface="SimSun" pitchFamily="2" charset="-122"/>
              <a:cs typeface="Times New Roman" pitchFamily="18" charset="0"/>
            </a:endParaRPr>
          </a:p>
        </p:txBody>
      </p:sp>
      <p:sp>
        <p:nvSpPr>
          <p:cNvPr id="26" name="Rectangle 25"/>
          <p:cNvSpPr/>
          <p:nvPr/>
        </p:nvSpPr>
        <p:spPr bwMode="auto">
          <a:xfrm>
            <a:off x="6032176" y="3223035"/>
            <a:ext cx="1047248" cy="518941"/>
          </a:xfrm>
          <a:prstGeom prst="rect">
            <a:avLst/>
          </a:prstGeom>
          <a:solidFill>
            <a:srgbClr val="003366">
              <a:alpha val="70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spcBef>
                <a:spcPts val="0"/>
              </a:spcBef>
              <a:buClrTx/>
              <a:buSzTx/>
              <a:buFontTx/>
              <a:buNone/>
              <a:tabLst/>
            </a:pPr>
            <a:r>
              <a:rPr lang="en-US" sz="1600" b="1" dirty="0" smtClean="0">
                <a:solidFill>
                  <a:schemeClr val="bg1"/>
                </a:solidFill>
                <a:ea typeface="Arial Unicode MS" pitchFamily="34" charset="-128"/>
                <a:cs typeface="Arial" pitchFamily="34" charset="0"/>
              </a:rPr>
              <a:t>Period</a:t>
            </a:r>
            <a:endParaRPr lang="en-US" sz="1600" b="1" dirty="0">
              <a:solidFill>
                <a:schemeClr val="bg1"/>
              </a:solidFill>
              <a:ea typeface="Arial Unicode MS" pitchFamily="34" charset="-128"/>
              <a:cs typeface="Arial" pitchFamily="34" charset="0"/>
            </a:endParaRPr>
          </a:p>
        </p:txBody>
      </p:sp>
      <p:sp>
        <p:nvSpPr>
          <p:cNvPr id="27" name="Rectangle 26"/>
          <p:cNvSpPr/>
          <p:nvPr/>
        </p:nvSpPr>
        <p:spPr bwMode="auto">
          <a:xfrm>
            <a:off x="7123266" y="3227205"/>
            <a:ext cx="1689535" cy="514775"/>
          </a:xfrm>
          <a:prstGeom prst="rect">
            <a:avLst/>
          </a:prstGeom>
          <a:noFill/>
          <a:ln w="15875">
            <a:solidFill>
              <a:srgbClr val="336699"/>
            </a:solidFill>
          </a:ln>
          <a:effectLst/>
          <a:extLst/>
        </p:spPr>
        <p:txBody>
          <a:bodyPr vert="horz" wrap="square" lIns="182880" tIns="0" rIns="182880" bIns="0" numCol="1" rtlCol="0" anchor="ctr" anchorCtr="0" compatLnSpc="1">
            <a:prstTxWarp prst="textNoShape">
              <a:avLst/>
            </a:prstTxWarp>
          </a:bodyPr>
          <a:lstStyle/>
          <a:p>
            <a:pPr lvl="0" algn="l">
              <a:spcBef>
                <a:spcPct val="0"/>
              </a:spcBef>
            </a:pPr>
            <a:r>
              <a:rPr lang="en-US" dirty="0" smtClean="0">
                <a:ea typeface="SimSun" pitchFamily="2" charset="-122"/>
                <a:cs typeface="Times New Roman" pitchFamily="18" charset="0"/>
              </a:rPr>
              <a:t>2012-2016</a:t>
            </a:r>
            <a:endParaRPr lang="en-US" b="0" u="sng" dirty="0" smtClean="0">
              <a:solidFill>
                <a:schemeClr val="tx1">
                  <a:lumMod val="60000"/>
                  <a:lumOff val="40000"/>
                </a:schemeClr>
              </a:solidFill>
              <a:ea typeface="SimSun" pitchFamily="2" charset="-122"/>
              <a:cs typeface="Times New Roman" pitchFamily="18" charset="0"/>
            </a:endParaRPr>
          </a:p>
        </p:txBody>
      </p:sp>
      <p:pic>
        <p:nvPicPr>
          <p:cNvPr id="28" name="Picture 10" descr="http://upload.wikimedia.org/wikipedia/commons/thumb/d/d6/KrasnoyarskDam.jpg/800px-KrasnoyarskDam.jpg"/>
          <p:cNvPicPr preferRelativeResize="0">
            <a:picLocks noChangeAspect="1" noChangeArrowheads="1"/>
          </p:cNvPicPr>
          <p:nvPr/>
        </p:nvPicPr>
        <p:blipFill>
          <a:blip r:embed="rId2" cstate="print"/>
          <a:srcRect/>
          <a:stretch>
            <a:fillRect/>
          </a:stretch>
        </p:blipFill>
        <p:spPr bwMode="auto">
          <a:xfrm>
            <a:off x="174171" y="3920886"/>
            <a:ext cx="2743202" cy="1841284"/>
          </a:xfrm>
          <a:prstGeom prst="rect">
            <a:avLst/>
          </a:prstGeom>
          <a:noFill/>
        </p:spPr>
      </p:pic>
      <p:pic>
        <p:nvPicPr>
          <p:cNvPr id="29" name="Picture 12" descr="http://gelio.newsib.ru/images/25393_original.jpg"/>
          <p:cNvPicPr preferRelativeResize="0">
            <a:picLocks noChangeAspect="1" noChangeArrowheads="1"/>
          </p:cNvPicPr>
          <p:nvPr/>
        </p:nvPicPr>
        <p:blipFill>
          <a:blip r:embed="rId3" cstate="print"/>
          <a:srcRect/>
          <a:stretch>
            <a:fillRect/>
          </a:stretch>
        </p:blipFill>
        <p:spPr bwMode="auto">
          <a:xfrm>
            <a:off x="3087462" y="3905023"/>
            <a:ext cx="2779776" cy="1857147"/>
          </a:xfrm>
          <a:prstGeom prst="rect">
            <a:avLst/>
          </a:prstGeom>
          <a:noFill/>
        </p:spPr>
      </p:pic>
      <p:pic>
        <p:nvPicPr>
          <p:cNvPr id="30" name="Picture 14" descr="http://pubs.usgs.gov/circ/c1143/html/fig3.jpg"/>
          <p:cNvPicPr preferRelativeResize="0">
            <a:picLocks noChangeAspect="1" noChangeArrowheads="1"/>
          </p:cNvPicPr>
          <p:nvPr/>
        </p:nvPicPr>
        <p:blipFill>
          <a:blip r:embed="rId4" cstate="print"/>
          <a:srcRect/>
          <a:stretch>
            <a:fillRect/>
          </a:stretch>
        </p:blipFill>
        <p:spPr bwMode="auto">
          <a:xfrm>
            <a:off x="6048376" y="3899582"/>
            <a:ext cx="2779776" cy="1862590"/>
          </a:xfrm>
          <a:prstGeom prst="rect">
            <a:avLst/>
          </a:prstGeom>
          <a:noFill/>
        </p:spPr>
      </p:pic>
      <p:sp>
        <p:nvSpPr>
          <p:cNvPr id="31" name="Rectangle 30"/>
          <p:cNvSpPr/>
          <p:nvPr/>
        </p:nvSpPr>
        <p:spPr bwMode="auto">
          <a:xfrm>
            <a:off x="154781" y="1524000"/>
            <a:ext cx="2774452" cy="534446"/>
          </a:xfrm>
          <a:prstGeom prst="rect">
            <a:avLst/>
          </a:prstGeom>
          <a:solidFill>
            <a:srgbClr val="003366">
              <a:alpha val="93000"/>
            </a:srgbClr>
          </a:solidFill>
          <a:ln w="15875">
            <a:solidFill>
              <a:srgbClr val="336699"/>
            </a:solidFill>
          </a:ln>
          <a:effectLst/>
          <a:extLst/>
        </p:spPr>
        <p:txBody>
          <a:bodyPr vert="horz" wrap="none" lIns="0" tIns="0" rIns="0" bIns="0" numCol="1" rtlCol="0" anchor="ctr" anchorCtr="0" compatLnSpc="1">
            <a:prstTxWarp prst="textNoShape">
              <a:avLst/>
            </a:prstTxWarp>
          </a:bodyPr>
          <a:lstStyle/>
          <a:p>
            <a:pPr marL="0" marR="0" indent="0" algn="ctr" defTabSz="914400" latinLnBrk="0">
              <a:lnSpc>
                <a:spcPct val="100000"/>
              </a:lnSpc>
              <a:buClrTx/>
              <a:buSzTx/>
              <a:buFontTx/>
              <a:buNone/>
              <a:tabLst/>
            </a:pPr>
            <a:r>
              <a:rPr lang="en-US" b="1" dirty="0" err="1" smtClean="0">
                <a:solidFill>
                  <a:schemeClr val="bg1"/>
                </a:solidFill>
                <a:ea typeface="Arial Unicode MS" pitchFamily="34" charset="-128"/>
                <a:cs typeface="Arial" pitchFamily="34" charset="0"/>
              </a:rPr>
              <a:t>Shuren</a:t>
            </a:r>
            <a:r>
              <a:rPr lang="en-US" b="1" dirty="0" smtClean="0">
                <a:solidFill>
                  <a:schemeClr val="bg1"/>
                </a:solidFill>
                <a:ea typeface="Arial Unicode MS" pitchFamily="34" charset="-128"/>
                <a:cs typeface="Arial" pitchFamily="34" charset="0"/>
              </a:rPr>
              <a:t> Hydro Power Station</a:t>
            </a:r>
            <a:endParaRPr lang="en-US" b="1" dirty="0">
              <a:solidFill>
                <a:schemeClr val="bg1"/>
              </a:solidFill>
              <a:ea typeface="Arial Unicode MS" pitchFamily="34" charset="-128"/>
              <a:cs typeface="Arial" pitchFamily="34" charset="0"/>
            </a:endParaRPr>
          </a:p>
        </p:txBody>
      </p:sp>
      <p:sp>
        <p:nvSpPr>
          <p:cNvPr id="32" name="Text Box 4"/>
          <p:cNvSpPr txBox="1">
            <a:spLocks noChangeArrowheads="1"/>
          </p:cNvSpPr>
          <p:nvPr/>
        </p:nvSpPr>
        <p:spPr bwMode="auto">
          <a:xfrm>
            <a:off x="212943" y="1066800"/>
            <a:ext cx="8702458" cy="384721"/>
          </a:xfrm>
          <a:prstGeom prst="rect">
            <a:avLst/>
          </a:prstGeom>
          <a:noFill/>
          <a:ln>
            <a:noFill/>
          </a:ln>
          <a:effectLst/>
          <a:extLst>
            <a:ext uri="{909E8E84-426E-40DD-AFC4-6F175D3DCCD1}">
              <a14:hiddenFill xmlns:a14="http://schemas.microsoft.com/office/drawing/2010/main" xmlns="">
                <a:solidFill>
                  <a:srgbClr val="B4C3E1"/>
                </a:solidFill>
              </a14:hiddenFill>
            </a:ext>
            <a:ext uri="{91240B29-F687-4F45-9708-019B960494DF}">
              <a14:hiddenLine xmlns:a14="http://schemas.microsoft.com/office/drawing/2010/main" xmlns="" w="9525" algn="ctr">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pPr algn="l">
              <a:lnSpc>
                <a:spcPts val="1500"/>
              </a:lnSpc>
            </a:pPr>
            <a:r>
              <a:rPr lang="en-US" sz="2400" dirty="0" smtClean="0">
                <a:solidFill>
                  <a:srgbClr val="000066"/>
                </a:solidFill>
                <a:latin typeface="+mn-lt"/>
              </a:rPr>
              <a:t>Energy sector key projects that DBM is considering to get involved</a:t>
            </a:r>
          </a:p>
          <a:p>
            <a:pPr algn="l">
              <a:lnSpc>
                <a:spcPts val="1500"/>
              </a:lnSpc>
            </a:pPr>
            <a:endParaRPr lang="en-US" dirty="0">
              <a:solidFill>
                <a:srgbClr val="003366"/>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B29857-5839-4A3A-B96E-68F1CB1709AB}" type="slidenum">
              <a:rPr lang="en-US" smtClean="0"/>
              <a:pPr/>
              <a:t>12</a:t>
            </a:fld>
            <a:endParaRPr lang="en-US" dirty="0"/>
          </a:p>
        </p:txBody>
      </p:sp>
      <p:sp>
        <p:nvSpPr>
          <p:cNvPr id="4" name="Title 3"/>
          <p:cNvSpPr>
            <a:spLocks noGrp="1"/>
          </p:cNvSpPr>
          <p:nvPr>
            <p:ph type="title"/>
          </p:nvPr>
        </p:nvSpPr>
        <p:spPr/>
        <p:txBody>
          <a:bodyPr/>
          <a:lstStyle/>
          <a:p>
            <a:r>
              <a:rPr lang="en-US" dirty="0" smtClean="0"/>
              <a:t>Energy Sector Projects </a:t>
            </a:r>
            <a:endParaRPr lang="en-US" dirty="0"/>
          </a:p>
        </p:txBody>
      </p:sp>
      <p:sp>
        <p:nvSpPr>
          <p:cNvPr id="6" name="Content Placeholder 1"/>
          <p:cNvSpPr txBox="1">
            <a:spLocks/>
          </p:cNvSpPr>
          <p:nvPr/>
        </p:nvSpPr>
        <p:spPr>
          <a:xfrm>
            <a:off x="304800" y="914400"/>
            <a:ext cx="8534400" cy="762000"/>
          </a:xfrm>
          <a:prstGeom prst="rect">
            <a:avLst/>
          </a:prstGeom>
        </p:spPr>
        <p:txBody>
          <a:bodyPr vert="horz" lIns="91440" tIns="45720" rIns="91440" bIns="45720" rtlCol="0">
            <a:normAutofit/>
          </a:bodyPr>
          <a:lstStyle/>
          <a:p>
            <a:pPr lvl="0">
              <a:spcBef>
                <a:spcPct val="20000"/>
              </a:spcBef>
            </a:pPr>
            <a:r>
              <a:rPr lang="en-US" b="1" dirty="0" smtClean="0">
                <a:solidFill>
                  <a:srgbClr val="000066"/>
                </a:solidFill>
              </a:rPr>
              <a:t>Ministry of Mineral Resources and Energy presented potential project list in “Mongolian Power 2011”. DBM is </a:t>
            </a:r>
            <a:r>
              <a:rPr lang="en-US" b="1" dirty="0" smtClean="0">
                <a:solidFill>
                  <a:srgbClr val="000066"/>
                </a:solidFill>
              </a:rPr>
              <a:t>studying and preparing to get involved in these projects.</a:t>
            </a:r>
            <a:endParaRPr kumimoji="0" lang="en-US" b="1" i="0" u="none" strike="noStrike" kern="1200" cap="none" spc="0" normalizeH="0" baseline="0" noProof="0" dirty="0">
              <a:ln>
                <a:noFill/>
              </a:ln>
              <a:solidFill>
                <a:srgbClr val="000066"/>
              </a:solidFill>
              <a:effectLst/>
              <a:uLnTx/>
              <a:uFillTx/>
              <a:latin typeface="+mj-lt"/>
              <a:ea typeface="+mn-ea"/>
              <a:cs typeface="Tahoma" pitchFamily="34" charset="0"/>
            </a:endParaRPr>
          </a:p>
        </p:txBody>
      </p:sp>
      <p:graphicFrame>
        <p:nvGraphicFramePr>
          <p:cNvPr id="10" name="Table 9"/>
          <p:cNvGraphicFramePr>
            <a:graphicFrameLocks noGrp="1"/>
          </p:cNvGraphicFramePr>
          <p:nvPr/>
        </p:nvGraphicFramePr>
        <p:xfrm>
          <a:off x="228600" y="1676402"/>
          <a:ext cx="8610599" cy="4419598"/>
        </p:xfrm>
        <a:graphic>
          <a:graphicData uri="http://schemas.openxmlformats.org/drawingml/2006/table">
            <a:tbl>
              <a:tblPr/>
              <a:tblGrid>
                <a:gridCol w="656046"/>
                <a:gridCol w="3444240"/>
                <a:gridCol w="1722120"/>
                <a:gridCol w="1476103"/>
                <a:gridCol w="1312090"/>
              </a:tblGrid>
              <a:tr h="792291">
                <a:tc>
                  <a:txBody>
                    <a:bodyPr/>
                    <a:lstStyle/>
                    <a:p>
                      <a:pPr marL="0" marR="0" algn="ctr">
                        <a:lnSpc>
                          <a:spcPct val="115000"/>
                        </a:lnSpc>
                        <a:spcBef>
                          <a:spcPts val="0"/>
                        </a:spcBef>
                        <a:spcAft>
                          <a:spcPts val="0"/>
                        </a:spcAft>
                      </a:pPr>
                      <a:endParaRPr lang="en-GB" sz="1400" dirty="0">
                        <a:latin typeface="Times New Roman"/>
                        <a:ea typeface="SimSun"/>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latin typeface="Times New Roman"/>
                          <a:ea typeface="SimSun"/>
                          <a:cs typeface="Times New Roman"/>
                        </a:rPr>
                        <a:t>Energy source</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latin typeface="Times New Roman"/>
                          <a:ea typeface="SimSun"/>
                          <a:cs typeface="Times New Roman"/>
                        </a:rPr>
                        <a:t>Installed capacity</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latin typeface="Times New Roman"/>
                          <a:ea typeface="SimSun"/>
                          <a:cs typeface="Times New Roman"/>
                        </a:rPr>
                        <a:t>investment needs</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latin typeface="Times New Roman"/>
                          <a:ea typeface="SimSun"/>
                          <a:cs typeface="Times New Roman"/>
                        </a:rPr>
                        <a:t>Construction start/end year</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146">
                <a:tc rowSpan="2">
                  <a:txBody>
                    <a:bodyPr/>
                    <a:lstStyle/>
                    <a:p>
                      <a:pPr marL="0" marR="0" algn="ctr">
                        <a:lnSpc>
                          <a:spcPct val="115000"/>
                        </a:lnSpc>
                        <a:spcBef>
                          <a:spcPts val="0"/>
                        </a:spcBef>
                        <a:spcAft>
                          <a:spcPts val="0"/>
                        </a:spcAft>
                      </a:pPr>
                      <a:r>
                        <a:rPr lang="en-US" sz="1400" dirty="0">
                          <a:latin typeface="Times New Roman"/>
                          <a:ea typeface="SimSun"/>
                          <a:cs typeface="Times New Roman"/>
                        </a:rPr>
                        <a:t>Near</a:t>
                      </a:r>
                      <a:endParaRPr lang="en-US" sz="1100" dirty="0">
                        <a:latin typeface="Calibri"/>
                        <a:ea typeface="Malgun Gothic"/>
                        <a:cs typeface="Times New Roman"/>
                      </a:endParaRPr>
                    </a:p>
                    <a:p>
                      <a:pPr marL="0" marR="0" algn="ctr">
                        <a:lnSpc>
                          <a:spcPct val="115000"/>
                        </a:lnSpc>
                        <a:spcBef>
                          <a:spcPts val="0"/>
                        </a:spcBef>
                        <a:spcAft>
                          <a:spcPts val="0"/>
                        </a:spcAft>
                      </a:pPr>
                      <a:r>
                        <a:rPr lang="en-US" sz="1400" dirty="0">
                          <a:latin typeface="Times New Roman"/>
                          <a:ea typeface="SimSun"/>
                          <a:cs typeface="Times New Roman"/>
                        </a:rPr>
                        <a:t>Term</a:t>
                      </a:r>
                      <a:endParaRPr lang="en-US" sz="1100" dirty="0">
                        <a:latin typeface="Calibri"/>
                        <a:ea typeface="Malgun Gothic"/>
                        <a:cs typeface="Times New Roman"/>
                      </a:endParaRPr>
                    </a:p>
                    <a:p>
                      <a:pPr marL="0" marR="0" algn="ctr">
                        <a:lnSpc>
                          <a:spcPct val="115000"/>
                        </a:lnSpc>
                        <a:spcBef>
                          <a:spcPts val="0"/>
                        </a:spcBef>
                        <a:spcAft>
                          <a:spcPts val="0"/>
                        </a:spcAft>
                      </a:pPr>
                      <a:r>
                        <a:rPr lang="en-US" sz="1400" dirty="0">
                          <a:latin typeface="Times New Roman"/>
                          <a:ea typeface="SimSun"/>
                          <a:cs typeface="Times New Roman"/>
                        </a:rPr>
                        <a:t>(2012</a:t>
                      </a:r>
                      <a:endParaRPr lang="en-US" sz="1100" dirty="0">
                        <a:latin typeface="Calibri"/>
                        <a:ea typeface="Malgun Gothic"/>
                        <a:cs typeface="Times New Roman"/>
                      </a:endParaRPr>
                    </a:p>
                    <a:p>
                      <a:pPr marL="0" marR="0" algn="ctr">
                        <a:lnSpc>
                          <a:spcPct val="115000"/>
                        </a:lnSpc>
                        <a:spcBef>
                          <a:spcPts val="0"/>
                        </a:spcBef>
                        <a:spcAft>
                          <a:spcPts val="0"/>
                        </a:spcAft>
                      </a:pPr>
                      <a:r>
                        <a:rPr lang="en-US" sz="1400" dirty="0">
                          <a:latin typeface="Times New Roman"/>
                          <a:ea typeface="SimSun"/>
                          <a:cs typeface="Times New Roman"/>
                        </a:rPr>
                        <a:t>2015)</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latin typeface="Times New Roman"/>
                          <a:ea typeface="SimSun"/>
                          <a:cs typeface="Times New Roman"/>
                        </a:rPr>
                        <a:t>New energy source in Eastern regional</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100 </a:t>
                      </a:r>
                      <a:r>
                        <a:rPr lang="en-GB" sz="1400" dirty="0">
                          <a:latin typeface="Times New Roman"/>
                          <a:ea typeface="SimSun"/>
                          <a:cs typeface="Times New Roman"/>
                        </a:rPr>
                        <a:t>megawatt</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a:latin typeface="Times New Roman"/>
                          <a:ea typeface="SimSun"/>
                          <a:cs typeface="Times New Roman"/>
                        </a:rPr>
                        <a:t>150 </a:t>
                      </a:r>
                      <a:r>
                        <a:rPr lang="en-GB" sz="1400">
                          <a:latin typeface="Times New Roman"/>
                          <a:ea typeface="SimSun"/>
                          <a:cs typeface="Times New Roman"/>
                        </a:rPr>
                        <a:t>mln USD</a:t>
                      </a:r>
                      <a:endParaRPr lang="en-US" sz="110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a:latin typeface="Times New Roman"/>
                          <a:ea typeface="SimSun"/>
                          <a:cs typeface="Times New Roman"/>
                        </a:rPr>
                        <a:t>2012/2015</a:t>
                      </a:r>
                      <a:endParaRPr lang="en-US" sz="110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215">
                <a:tc vMerge="1">
                  <a:txBody>
                    <a:bodyPr/>
                    <a:lstStyle/>
                    <a:p>
                      <a:endParaRPr lang="en-US"/>
                    </a:p>
                  </a:txBody>
                  <a:tcPr/>
                </a:tc>
                <a:tc>
                  <a:txBody>
                    <a:bodyPr/>
                    <a:lstStyle/>
                    <a:p>
                      <a:pPr marL="0" marR="0">
                        <a:lnSpc>
                          <a:spcPct val="115000"/>
                        </a:lnSpc>
                        <a:spcBef>
                          <a:spcPts val="0"/>
                        </a:spcBef>
                        <a:spcAft>
                          <a:spcPts val="0"/>
                        </a:spcAft>
                      </a:pPr>
                      <a:r>
                        <a:rPr lang="mn-MN" sz="1400" dirty="0">
                          <a:latin typeface="Times New Roman"/>
                          <a:ea typeface="SimSun"/>
                          <a:cs typeface="Times New Roman"/>
                        </a:rPr>
                        <a:t>Thermal power plant at Mogoi river </a:t>
                      </a:r>
                      <a:r>
                        <a:rPr lang="en-GB" sz="1400" dirty="0">
                          <a:latin typeface="Times New Roman"/>
                          <a:ea typeface="SimSun"/>
                          <a:cs typeface="Times New Roman"/>
                        </a:rPr>
                        <a:t>mine deposit</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60 </a:t>
                      </a:r>
                      <a:r>
                        <a:rPr lang="en-GB" sz="1400" dirty="0">
                          <a:latin typeface="Times New Roman"/>
                          <a:ea typeface="SimSun"/>
                          <a:cs typeface="Times New Roman"/>
                        </a:rPr>
                        <a:t>megawatt</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a:latin typeface="Times New Roman"/>
                          <a:ea typeface="SimSun"/>
                          <a:cs typeface="Times New Roman"/>
                        </a:rPr>
                        <a:t>110 </a:t>
                      </a:r>
                      <a:r>
                        <a:rPr lang="en-GB" sz="1400">
                          <a:latin typeface="Times New Roman"/>
                          <a:ea typeface="SimSun"/>
                          <a:cs typeface="Times New Roman"/>
                        </a:rPr>
                        <a:t>mln USD</a:t>
                      </a:r>
                      <a:endParaRPr lang="en-US" sz="110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a:latin typeface="Times New Roman"/>
                          <a:ea typeface="SimSun"/>
                          <a:cs typeface="Times New Roman"/>
                        </a:rPr>
                        <a:t>2011/2013</a:t>
                      </a:r>
                      <a:endParaRPr lang="en-US" sz="110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218">
                <a:tc rowSpan="5">
                  <a:txBody>
                    <a:bodyPr/>
                    <a:lstStyle/>
                    <a:p>
                      <a:pPr marL="0" marR="0" algn="ctr">
                        <a:lnSpc>
                          <a:spcPct val="115000"/>
                        </a:lnSpc>
                        <a:spcBef>
                          <a:spcPts val="0"/>
                        </a:spcBef>
                        <a:spcAft>
                          <a:spcPts val="0"/>
                        </a:spcAft>
                      </a:pPr>
                      <a:r>
                        <a:rPr lang="en-US" sz="1400" dirty="0">
                          <a:latin typeface="Times New Roman"/>
                          <a:ea typeface="SimSun"/>
                          <a:cs typeface="Times New Roman"/>
                        </a:rPr>
                        <a:t>Mid</a:t>
                      </a:r>
                      <a:endParaRPr lang="en-US" sz="1100" dirty="0">
                        <a:latin typeface="Calibri"/>
                        <a:ea typeface="Malgun Gothic"/>
                        <a:cs typeface="Times New Roman"/>
                      </a:endParaRPr>
                    </a:p>
                    <a:p>
                      <a:pPr marL="0" marR="0" algn="ctr">
                        <a:lnSpc>
                          <a:spcPct val="115000"/>
                        </a:lnSpc>
                        <a:spcBef>
                          <a:spcPts val="0"/>
                        </a:spcBef>
                        <a:spcAft>
                          <a:spcPts val="0"/>
                        </a:spcAft>
                      </a:pPr>
                      <a:r>
                        <a:rPr lang="en-US" sz="1400" dirty="0">
                          <a:latin typeface="Times New Roman"/>
                          <a:ea typeface="SimSun"/>
                          <a:cs typeface="Times New Roman"/>
                        </a:rPr>
                        <a:t>Term</a:t>
                      </a:r>
                      <a:endParaRPr lang="en-US" sz="1100" dirty="0">
                        <a:latin typeface="Calibri"/>
                        <a:ea typeface="Malgun Gothic"/>
                        <a:cs typeface="Times New Roman"/>
                      </a:endParaRPr>
                    </a:p>
                    <a:p>
                      <a:pPr marL="0" marR="0" algn="ctr">
                        <a:lnSpc>
                          <a:spcPct val="115000"/>
                        </a:lnSpc>
                        <a:spcBef>
                          <a:spcPts val="0"/>
                        </a:spcBef>
                        <a:spcAft>
                          <a:spcPts val="0"/>
                        </a:spcAft>
                      </a:pPr>
                      <a:r>
                        <a:rPr lang="en-US" sz="1400" dirty="0">
                          <a:latin typeface="Times New Roman"/>
                          <a:ea typeface="SimSun"/>
                          <a:cs typeface="Times New Roman"/>
                        </a:rPr>
                        <a:t>(2016</a:t>
                      </a:r>
                      <a:endParaRPr lang="en-US" sz="1100" dirty="0">
                        <a:latin typeface="Calibri"/>
                        <a:ea typeface="Malgun Gothic"/>
                        <a:cs typeface="Times New Roman"/>
                      </a:endParaRPr>
                    </a:p>
                    <a:p>
                      <a:pPr marL="0" marR="0" algn="ctr">
                        <a:lnSpc>
                          <a:spcPct val="115000"/>
                        </a:lnSpc>
                        <a:spcBef>
                          <a:spcPts val="0"/>
                        </a:spcBef>
                        <a:spcAft>
                          <a:spcPts val="0"/>
                        </a:spcAft>
                      </a:pPr>
                      <a:r>
                        <a:rPr lang="en-US" sz="1400" dirty="0">
                          <a:latin typeface="Times New Roman"/>
                          <a:ea typeface="SimSun"/>
                          <a:cs typeface="Times New Roman"/>
                        </a:rPr>
                        <a:t>2021)</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latin typeface="Times New Roman"/>
                          <a:ea typeface="SimSun"/>
                          <a:cs typeface="Times New Roman"/>
                        </a:rPr>
                        <a:t>Ulaanbaatar combined heat and power plant no 5, phase 2</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370 </a:t>
                      </a:r>
                      <a:r>
                        <a:rPr lang="en-GB" sz="1400" dirty="0">
                          <a:latin typeface="Times New Roman"/>
                          <a:ea typeface="SimSun"/>
                          <a:cs typeface="Times New Roman"/>
                        </a:rPr>
                        <a:t>megawatt</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711.6 </a:t>
                      </a:r>
                      <a:r>
                        <a:rPr lang="en-GB" sz="1400" dirty="0" err="1">
                          <a:latin typeface="Times New Roman"/>
                          <a:ea typeface="SimSun"/>
                          <a:cs typeface="Times New Roman"/>
                        </a:rPr>
                        <a:t>mln</a:t>
                      </a:r>
                      <a:r>
                        <a:rPr lang="en-GB" sz="1400" dirty="0">
                          <a:latin typeface="Times New Roman"/>
                          <a:ea typeface="SimSun"/>
                          <a:cs typeface="Times New Roman"/>
                        </a:rPr>
                        <a:t> USD</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a:latin typeface="Times New Roman"/>
                          <a:ea typeface="SimSun"/>
                          <a:cs typeface="Times New Roman"/>
                        </a:rPr>
                        <a:t>2015/2020</a:t>
                      </a:r>
                      <a:endParaRPr lang="en-US" sz="110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218">
                <a:tc vMerge="1">
                  <a:txBody>
                    <a:bodyPr/>
                    <a:lstStyle/>
                    <a:p>
                      <a:endParaRPr lang="en-US"/>
                    </a:p>
                  </a:txBody>
                  <a:tcPr/>
                </a:tc>
                <a:tc>
                  <a:txBody>
                    <a:bodyPr/>
                    <a:lstStyle/>
                    <a:p>
                      <a:pPr marL="0" marR="0">
                        <a:lnSpc>
                          <a:spcPct val="115000"/>
                        </a:lnSpc>
                        <a:spcBef>
                          <a:spcPts val="0"/>
                        </a:spcBef>
                        <a:spcAft>
                          <a:spcPts val="0"/>
                        </a:spcAft>
                      </a:pPr>
                      <a:r>
                        <a:rPr lang="en-GB" sz="1400" dirty="0">
                          <a:latin typeface="Times New Roman"/>
                          <a:ea typeface="SimSun"/>
                          <a:cs typeface="Times New Roman"/>
                        </a:rPr>
                        <a:t>System regulator hydropower plant (</a:t>
                      </a:r>
                      <a:r>
                        <a:rPr lang="en-GB" sz="1400" dirty="0" err="1">
                          <a:latin typeface="Times New Roman"/>
                          <a:ea typeface="SimSun"/>
                          <a:cs typeface="Times New Roman"/>
                        </a:rPr>
                        <a:t>Orkhon</a:t>
                      </a:r>
                      <a:r>
                        <a:rPr lang="en-GB" sz="1400" dirty="0">
                          <a:latin typeface="Times New Roman"/>
                          <a:ea typeface="SimSun"/>
                          <a:cs typeface="Times New Roman"/>
                        </a:rPr>
                        <a:t>, </a:t>
                      </a:r>
                      <a:r>
                        <a:rPr lang="en-GB" sz="1400" dirty="0" err="1">
                          <a:latin typeface="Times New Roman"/>
                          <a:ea typeface="SimSun"/>
                          <a:cs typeface="Times New Roman"/>
                        </a:rPr>
                        <a:t>Egiin</a:t>
                      </a:r>
                      <a:r>
                        <a:rPr lang="en-GB" sz="1400" dirty="0">
                          <a:latin typeface="Times New Roman"/>
                          <a:ea typeface="SimSun"/>
                          <a:cs typeface="Times New Roman"/>
                        </a:rPr>
                        <a:t> river) </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220 </a:t>
                      </a:r>
                      <a:r>
                        <a:rPr lang="en-GB" sz="1400" dirty="0">
                          <a:latin typeface="Times New Roman"/>
                          <a:ea typeface="SimSun"/>
                          <a:cs typeface="Times New Roman"/>
                        </a:rPr>
                        <a:t>megawatt</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350 </a:t>
                      </a:r>
                      <a:r>
                        <a:rPr lang="en-GB" sz="1400" dirty="0" err="1">
                          <a:latin typeface="Times New Roman"/>
                          <a:ea typeface="SimSun"/>
                          <a:cs typeface="Times New Roman"/>
                        </a:rPr>
                        <a:t>mln</a:t>
                      </a:r>
                      <a:r>
                        <a:rPr lang="en-GB" sz="1400" dirty="0">
                          <a:latin typeface="Times New Roman"/>
                          <a:ea typeface="SimSun"/>
                          <a:cs typeface="Times New Roman"/>
                        </a:rPr>
                        <a:t> USD</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a:latin typeface="Times New Roman"/>
                          <a:ea typeface="SimSun"/>
                          <a:cs typeface="Times New Roman"/>
                        </a:rPr>
                        <a:t>2013/2017</a:t>
                      </a:r>
                      <a:endParaRPr lang="en-US" sz="110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146">
                <a:tc vMerge="1">
                  <a:txBody>
                    <a:bodyPr/>
                    <a:lstStyle/>
                    <a:p>
                      <a:endParaRPr lang="en-US"/>
                    </a:p>
                  </a:txBody>
                  <a:tcPr/>
                </a:tc>
                <a:tc>
                  <a:txBody>
                    <a:bodyPr/>
                    <a:lstStyle/>
                    <a:p>
                      <a:pPr marL="0" marR="0">
                        <a:lnSpc>
                          <a:spcPct val="115000"/>
                        </a:lnSpc>
                        <a:spcBef>
                          <a:spcPts val="0"/>
                        </a:spcBef>
                        <a:spcAft>
                          <a:spcPts val="0"/>
                        </a:spcAft>
                      </a:pPr>
                      <a:r>
                        <a:rPr lang="en-GB" sz="1400" dirty="0" err="1">
                          <a:latin typeface="Times New Roman"/>
                          <a:ea typeface="SimSun"/>
                          <a:cs typeface="Times New Roman"/>
                        </a:rPr>
                        <a:t>Bayarteeg</a:t>
                      </a:r>
                      <a:r>
                        <a:rPr lang="en-GB" sz="1400" dirty="0">
                          <a:latin typeface="Times New Roman"/>
                          <a:ea typeface="SimSun"/>
                          <a:cs typeface="Times New Roman"/>
                        </a:rPr>
                        <a:t> thermal power plant</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40 </a:t>
                      </a:r>
                      <a:r>
                        <a:rPr lang="en-GB" sz="1400" dirty="0">
                          <a:latin typeface="Times New Roman"/>
                          <a:ea typeface="SimSun"/>
                          <a:cs typeface="Times New Roman"/>
                        </a:rPr>
                        <a:t>megawatt</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latin typeface="Times New Roman"/>
                          <a:ea typeface="SimSun"/>
                          <a:cs typeface="Times New Roman"/>
                        </a:rPr>
                        <a:t>TDB by F/S</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2013/2016</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218">
                <a:tc vMerge="1">
                  <a:txBody>
                    <a:bodyPr/>
                    <a:lstStyle/>
                    <a:p>
                      <a:endParaRPr lang="en-US"/>
                    </a:p>
                  </a:txBody>
                  <a:tcPr/>
                </a:tc>
                <a:tc>
                  <a:txBody>
                    <a:bodyPr/>
                    <a:lstStyle/>
                    <a:p>
                      <a:pPr marL="0" marR="0">
                        <a:lnSpc>
                          <a:spcPct val="115000"/>
                        </a:lnSpc>
                        <a:spcBef>
                          <a:spcPts val="0"/>
                        </a:spcBef>
                        <a:spcAft>
                          <a:spcPts val="0"/>
                        </a:spcAft>
                      </a:pPr>
                      <a:r>
                        <a:rPr lang="mn-MN" sz="1400">
                          <a:latin typeface="Times New Roman"/>
                          <a:ea typeface="SimSun"/>
                          <a:cs typeface="Times New Roman"/>
                        </a:rPr>
                        <a:t>New energy source at Khotgor, Khar tarvagatai </a:t>
                      </a:r>
                      <a:r>
                        <a:rPr lang="en-GB" sz="1400">
                          <a:latin typeface="Times New Roman"/>
                          <a:ea typeface="SimSun"/>
                          <a:cs typeface="Times New Roman"/>
                        </a:rPr>
                        <a:t>coal mines</a:t>
                      </a:r>
                      <a:endParaRPr lang="en-US" sz="110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40 </a:t>
                      </a:r>
                      <a:r>
                        <a:rPr lang="en-GB" sz="1400" dirty="0">
                          <a:latin typeface="Times New Roman"/>
                          <a:ea typeface="SimSun"/>
                          <a:cs typeface="Times New Roman"/>
                        </a:rPr>
                        <a:t>megawatt</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latin typeface="Times New Roman"/>
                          <a:ea typeface="SimSun"/>
                          <a:cs typeface="Times New Roman"/>
                        </a:rPr>
                        <a:t>TDB by F/S</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2013/2016</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146">
                <a:tc vMerge="1">
                  <a:txBody>
                    <a:bodyPr/>
                    <a:lstStyle/>
                    <a:p>
                      <a:endParaRPr lang="en-US"/>
                    </a:p>
                  </a:txBody>
                  <a:tcPr/>
                </a:tc>
                <a:tc>
                  <a:txBody>
                    <a:bodyPr/>
                    <a:lstStyle/>
                    <a:p>
                      <a:pPr marL="0" marR="0">
                        <a:lnSpc>
                          <a:spcPct val="115000"/>
                        </a:lnSpc>
                        <a:spcBef>
                          <a:spcPts val="0"/>
                        </a:spcBef>
                        <a:spcAft>
                          <a:spcPts val="0"/>
                        </a:spcAft>
                      </a:pPr>
                      <a:r>
                        <a:rPr lang="en-GB" sz="1400">
                          <a:latin typeface="Times New Roman"/>
                          <a:ea typeface="SimSun"/>
                          <a:cs typeface="Times New Roman"/>
                        </a:rPr>
                        <a:t>Baganuur thermal power plant</a:t>
                      </a:r>
                      <a:endParaRPr lang="en-US" sz="110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270 </a:t>
                      </a:r>
                      <a:r>
                        <a:rPr lang="en-GB" sz="1400" dirty="0">
                          <a:latin typeface="Times New Roman"/>
                          <a:ea typeface="SimSun"/>
                          <a:cs typeface="Times New Roman"/>
                        </a:rPr>
                        <a:t>megawatt</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dirty="0">
                          <a:latin typeface="Times New Roman"/>
                          <a:ea typeface="SimSun"/>
                          <a:cs typeface="Times New Roman"/>
                        </a:rPr>
                        <a:t>TDB by F/S</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400" dirty="0">
                          <a:latin typeface="Times New Roman"/>
                          <a:ea typeface="SimSun"/>
                          <a:cs typeface="Times New Roman"/>
                        </a:rPr>
                        <a:t>2013/2016</a:t>
                      </a:r>
                      <a:endParaRPr lang="en-US" sz="1100" dirty="0">
                        <a:latin typeface="Calibri"/>
                        <a:ea typeface="Malgun Gothic"/>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B29857-5839-4A3A-B96E-68F1CB1709AB}" type="slidenum">
              <a:rPr lang="en-US" smtClean="0"/>
              <a:pPr/>
              <a:t>13</a:t>
            </a:fld>
            <a:endParaRPr lang="en-US" dirty="0"/>
          </a:p>
        </p:txBody>
      </p:sp>
      <p:sp>
        <p:nvSpPr>
          <p:cNvPr id="4" name="Title 3"/>
          <p:cNvSpPr>
            <a:spLocks noGrp="1"/>
          </p:cNvSpPr>
          <p:nvPr>
            <p:ph type="title"/>
          </p:nvPr>
        </p:nvSpPr>
        <p:spPr/>
        <p:txBody>
          <a:bodyPr/>
          <a:lstStyle/>
          <a:p>
            <a:r>
              <a:rPr lang="en-US" dirty="0" smtClean="0"/>
              <a:t>Energy Sector Projects </a:t>
            </a:r>
            <a:endParaRPr lang="en-US" dirty="0"/>
          </a:p>
        </p:txBody>
      </p:sp>
      <p:sp>
        <p:nvSpPr>
          <p:cNvPr id="6" name="Content Placeholder 1"/>
          <p:cNvSpPr txBox="1">
            <a:spLocks/>
          </p:cNvSpPr>
          <p:nvPr/>
        </p:nvSpPr>
        <p:spPr>
          <a:xfrm>
            <a:off x="228600" y="1066800"/>
            <a:ext cx="8610600" cy="1295400"/>
          </a:xfrm>
          <a:prstGeom prst="rect">
            <a:avLst/>
          </a:prstGeom>
        </p:spPr>
        <p:txBody>
          <a:bodyPr vert="horz" lIns="91440" tIns="45720" rIns="91440" bIns="45720" rtlCol="0">
            <a:normAutofit fontScale="85000" lnSpcReduction="10000"/>
          </a:bodyPr>
          <a:lstStyle/>
          <a:p>
            <a:pPr lvl="0">
              <a:spcBef>
                <a:spcPct val="20000"/>
              </a:spcBef>
            </a:pPr>
            <a:r>
              <a:rPr lang="en-US" sz="2200" dirty="0" smtClean="0">
                <a:solidFill>
                  <a:srgbClr val="000066"/>
                </a:solidFill>
              </a:rPr>
              <a:t>Energy sector projects that DBM is permitted to provide financing according the Government Resolution # 149 of 2011 and belong to “New Development Program”. </a:t>
            </a:r>
          </a:p>
          <a:p>
            <a:pPr lvl="0">
              <a:spcBef>
                <a:spcPct val="20000"/>
              </a:spcBef>
            </a:pPr>
            <a:r>
              <a:rPr lang="en-US" sz="2200" dirty="0" smtClean="0">
                <a:solidFill>
                  <a:srgbClr val="000066"/>
                </a:solidFill>
              </a:rPr>
              <a:t>We are on the process to provide for the below mentioned</a:t>
            </a:r>
            <a:r>
              <a:rPr lang="en-US" sz="2200" b="1" dirty="0" smtClean="0">
                <a:solidFill>
                  <a:srgbClr val="000066"/>
                </a:solidFill>
              </a:rPr>
              <a:t> “Electricity transmission grid and heat supply project”</a:t>
            </a:r>
            <a:r>
              <a:rPr lang="en-US" sz="2200" dirty="0" smtClean="0">
                <a:solidFill>
                  <a:srgbClr val="000066"/>
                </a:solidFill>
              </a:rPr>
              <a:t> among New Development Program</a:t>
            </a:r>
          </a:p>
          <a:p>
            <a:pPr lvl="0">
              <a:spcBef>
                <a:spcPct val="20000"/>
              </a:spcBef>
            </a:pPr>
            <a:endParaRPr lang="en-US" sz="500" b="1" i="1" dirty="0" smtClean="0">
              <a:solidFill>
                <a:srgbClr val="000066"/>
              </a:solidFill>
            </a:endParaRPr>
          </a:p>
          <a:p>
            <a:pPr lvl="0">
              <a:spcBef>
                <a:spcPct val="20000"/>
              </a:spcBef>
            </a:pPr>
            <a:endParaRPr kumimoji="0" lang="en-US" b="1" i="1" u="none" strike="noStrike" kern="1200" cap="none" spc="0" normalizeH="0" baseline="0" noProof="0" dirty="0">
              <a:ln>
                <a:noFill/>
              </a:ln>
              <a:solidFill>
                <a:srgbClr val="000066"/>
              </a:solidFill>
              <a:effectLst/>
              <a:uLnTx/>
              <a:uFillTx/>
              <a:latin typeface="+mj-lt"/>
              <a:ea typeface="+mn-ea"/>
              <a:cs typeface="Tahoma" pitchFamily="34" charset="0"/>
            </a:endParaRPr>
          </a:p>
        </p:txBody>
      </p:sp>
      <p:sp>
        <p:nvSpPr>
          <p:cNvPr id="8" name="Content Placeholder 1"/>
          <p:cNvSpPr txBox="1">
            <a:spLocks/>
          </p:cNvSpPr>
          <p:nvPr/>
        </p:nvSpPr>
        <p:spPr>
          <a:xfrm>
            <a:off x="304800" y="2514600"/>
            <a:ext cx="8610600" cy="1524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40000" lnSpcReduction="20000"/>
          </a:bodyPr>
          <a:lstStyle/>
          <a:p>
            <a:pPr>
              <a:lnSpc>
                <a:spcPct val="115000"/>
              </a:lnSpc>
              <a:spcAft>
                <a:spcPts val="1000"/>
              </a:spcAft>
            </a:pPr>
            <a:r>
              <a:rPr lang="en-US" sz="4500" b="1" dirty="0" smtClean="0">
                <a:solidFill>
                  <a:srgbClr val="000066"/>
                </a:solidFill>
                <a:ea typeface="SimSun"/>
                <a:cs typeface="Times New Roman"/>
              </a:rPr>
              <a:t>[category 1] </a:t>
            </a:r>
            <a:r>
              <a:rPr lang="en-US" sz="4500" dirty="0" smtClean="0">
                <a:solidFill>
                  <a:srgbClr val="000066"/>
                </a:solidFill>
                <a:ea typeface="SimSun"/>
                <a:cs typeface="Times New Roman"/>
              </a:rPr>
              <a:t>with detailed </a:t>
            </a:r>
            <a:r>
              <a:rPr lang="en-US" sz="4500" dirty="0" smtClean="0">
                <a:solidFill>
                  <a:srgbClr val="000066"/>
                </a:solidFill>
                <a:ea typeface="SimSun"/>
                <a:cs typeface="Times New Roman"/>
              </a:rPr>
              <a:t>design                                    </a:t>
            </a:r>
            <a:r>
              <a:rPr lang="en-US" sz="4400" dirty="0" smtClean="0">
                <a:solidFill>
                  <a:srgbClr val="000066"/>
                </a:solidFill>
                <a:ea typeface="SimSun"/>
                <a:cs typeface="Times New Roman"/>
              </a:rPr>
              <a:t>(total project cost  4.5 billion MNT</a:t>
            </a:r>
            <a:r>
              <a:rPr lang="en-US" sz="4400" dirty="0" smtClean="0">
                <a:solidFill>
                  <a:srgbClr val="000066"/>
                </a:solidFill>
                <a:ea typeface="SimSun"/>
                <a:cs typeface="Times New Roman"/>
              </a:rPr>
              <a:t>) </a:t>
            </a:r>
          </a:p>
          <a:p>
            <a:pPr>
              <a:lnSpc>
                <a:spcPct val="115000"/>
              </a:lnSpc>
              <a:spcAft>
                <a:spcPts val="1000"/>
              </a:spcAft>
            </a:pPr>
            <a:r>
              <a:rPr lang="en-US" sz="4300" dirty="0" smtClean="0">
                <a:solidFill>
                  <a:srgbClr val="000066"/>
                </a:solidFill>
              </a:rPr>
              <a:t>-    </a:t>
            </a:r>
            <a:r>
              <a:rPr lang="en-US" sz="4300" dirty="0" err="1" smtClean="0">
                <a:solidFill>
                  <a:srgbClr val="000066"/>
                </a:solidFill>
              </a:rPr>
              <a:t>IV'th</a:t>
            </a:r>
            <a:r>
              <a:rPr lang="en-US" sz="4300" dirty="0" smtClean="0">
                <a:solidFill>
                  <a:srgbClr val="000066"/>
                </a:solidFill>
              </a:rPr>
              <a:t> </a:t>
            </a:r>
            <a:r>
              <a:rPr lang="en-US" sz="4300" dirty="0" smtClean="0">
                <a:solidFill>
                  <a:srgbClr val="000066"/>
                </a:solidFill>
              </a:rPr>
              <a:t>heat supply facility at </a:t>
            </a:r>
            <a:r>
              <a:rPr lang="en-US" sz="4300" dirty="0" err="1" smtClean="0">
                <a:solidFill>
                  <a:srgbClr val="000066"/>
                </a:solidFill>
              </a:rPr>
              <a:t>Bayangoliin</a:t>
            </a:r>
            <a:r>
              <a:rPr lang="en-US" sz="4300" dirty="0" smtClean="0">
                <a:solidFill>
                  <a:srgbClr val="000066"/>
                </a:solidFill>
              </a:rPr>
              <a:t> am</a:t>
            </a:r>
          </a:p>
          <a:p>
            <a:pPr fontAlgn="ctr">
              <a:buFontTx/>
              <a:buChar char="-"/>
            </a:pPr>
            <a:r>
              <a:rPr lang="en-US" sz="4300" dirty="0" smtClean="0">
                <a:solidFill>
                  <a:srgbClr val="000066"/>
                </a:solidFill>
              </a:rPr>
              <a:t>    1.8 </a:t>
            </a:r>
            <a:r>
              <a:rPr lang="en-US" sz="4300" dirty="0" smtClean="0">
                <a:solidFill>
                  <a:srgbClr val="000066"/>
                </a:solidFill>
              </a:rPr>
              <a:t>km's long second master line's reconstruction work from east crossroad to Military officer's </a:t>
            </a:r>
            <a:r>
              <a:rPr lang="en-US" sz="4300" dirty="0" smtClean="0">
                <a:solidFill>
                  <a:srgbClr val="000066"/>
                </a:solidFill>
              </a:rPr>
              <a:t>palace  </a:t>
            </a:r>
            <a:endParaRPr kumimoji="0" lang="en-US" sz="4300" b="1" i="1" u="none" strike="noStrike" kern="1200" cap="none" spc="0" normalizeH="0" baseline="0" noProof="0" dirty="0">
              <a:ln>
                <a:noFill/>
              </a:ln>
              <a:solidFill>
                <a:srgbClr val="000066"/>
              </a:solidFill>
              <a:effectLst/>
              <a:uLnTx/>
              <a:uFillTx/>
              <a:latin typeface="+mj-lt"/>
              <a:ea typeface="+mn-ea"/>
              <a:cs typeface="Tahoma" pitchFamily="34" charset="0"/>
            </a:endParaRPr>
          </a:p>
        </p:txBody>
      </p:sp>
      <p:sp>
        <p:nvSpPr>
          <p:cNvPr id="11" name="Content Placeholder 1"/>
          <p:cNvSpPr txBox="1">
            <a:spLocks/>
          </p:cNvSpPr>
          <p:nvPr/>
        </p:nvSpPr>
        <p:spPr>
          <a:xfrm>
            <a:off x="304800" y="4343400"/>
            <a:ext cx="8610600" cy="1524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0000" lnSpcReduction="20000"/>
          </a:bodyPr>
          <a:lstStyle/>
          <a:p>
            <a:pPr>
              <a:lnSpc>
                <a:spcPct val="115000"/>
              </a:lnSpc>
              <a:spcAft>
                <a:spcPts val="1000"/>
              </a:spcAft>
            </a:pPr>
            <a:r>
              <a:rPr lang="en-US" sz="2600" b="1" dirty="0" smtClean="0">
                <a:solidFill>
                  <a:srgbClr val="000066"/>
                </a:solidFill>
                <a:ea typeface="SimSun"/>
                <a:cs typeface="Times New Roman"/>
              </a:rPr>
              <a:t>[category 2] </a:t>
            </a:r>
            <a:r>
              <a:rPr lang="en-US" sz="2600" dirty="0" smtClean="0">
                <a:solidFill>
                  <a:srgbClr val="000066"/>
                </a:solidFill>
                <a:ea typeface="SimSun"/>
                <a:cs typeface="Times New Roman"/>
              </a:rPr>
              <a:t>without detailed design</a:t>
            </a:r>
          </a:p>
          <a:p>
            <a:pPr>
              <a:lnSpc>
                <a:spcPct val="115000"/>
              </a:lnSpc>
              <a:spcAft>
                <a:spcPts val="1000"/>
              </a:spcAft>
            </a:pPr>
            <a:r>
              <a:rPr lang="en-US" sz="2400" dirty="0" smtClean="0">
                <a:solidFill>
                  <a:srgbClr val="000066"/>
                </a:solidFill>
                <a:ea typeface="SimSun"/>
                <a:cs typeface="Times New Roman"/>
              </a:rPr>
              <a:t>8 project including </a:t>
            </a:r>
            <a:r>
              <a:rPr lang="en-US" sz="2400" dirty="0" smtClean="0">
                <a:solidFill>
                  <a:srgbClr val="000066"/>
                </a:solidFill>
                <a:ea typeface="SimSun"/>
                <a:cs typeface="Times New Roman"/>
              </a:rPr>
              <a:t>transmission lines and sub-station projects in the areas of </a:t>
            </a:r>
            <a:r>
              <a:rPr lang="en-US" sz="2400" dirty="0" err="1" smtClean="0">
                <a:solidFill>
                  <a:srgbClr val="000066"/>
                </a:solidFill>
                <a:ea typeface="SimSun"/>
                <a:cs typeface="Times New Roman"/>
              </a:rPr>
              <a:t>Yarmag</a:t>
            </a:r>
            <a:r>
              <a:rPr lang="en-US" sz="2400" dirty="0" smtClean="0">
                <a:solidFill>
                  <a:srgbClr val="000066"/>
                </a:solidFill>
                <a:ea typeface="SimSun"/>
                <a:cs typeface="Times New Roman"/>
              </a:rPr>
              <a:t>, </a:t>
            </a:r>
            <a:r>
              <a:rPr lang="en-US" sz="2400" dirty="0" err="1" smtClean="0">
                <a:solidFill>
                  <a:srgbClr val="000066"/>
                </a:solidFill>
                <a:ea typeface="SimSun"/>
                <a:cs typeface="Times New Roman"/>
              </a:rPr>
              <a:t>Songino</a:t>
            </a:r>
            <a:r>
              <a:rPr lang="en-US" sz="2400" dirty="0" smtClean="0">
                <a:solidFill>
                  <a:srgbClr val="000066"/>
                </a:solidFill>
                <a:ea typeface="SimSun"/>
                <a:cs typeface="Times New Roman"/>
              </a:rPr>
              <a:t>, </a:t>
            </a:r>
            <a:r>
              <a:rPr lang="en-US" sz="2400" dirty="0" err="1" smtClean="0">
                <a:solidFill>
                  <a:srgbClr val="000066"/>
                </a:solidFill>
                <a:ea typeface="SimSun"/>
                <a:cs typeface="Times New Roman"/>
              </a:rPr>
              <a:t>Buyant</a:t>
            </a:r>
            <a:r>
              <a:rPr lang="en-US" sz="2400" dirty="0" smtClean="0">
                <a:solidFill>
                  <a:srgbClr val="000066"/>
                </a:solidFill>
                <a:ea typeface="SimSun"/>
                <a:cs typeface="Times New Roman"/>
              </a:rPr>
              <a:t>-</a:t>
            </a:r>
            <a:r>
              <a:rPr lang="en-US" sz="2400" dirty="0" err="1" smtClean="0">
                <a:solidFill>
                  <a:srgbClr val="000066"/>
                </a:solidFill>
                <a:ea typeface="SimSun"/>
                <a:cs typeface="Times New Roman"/>
              </a:rPr>
              <a:t>Ukhaa</a:t>
            </a:r>
            <a:r>
              <a:rPr lang="en-US" sz="2400" dirty="0" smtClean="0">
                <a:solidFill>
                  <a:srgbClr val="000066"/>
                </a:solidFill>
                <a:ea typeface="SimSun"/>
                <a:cs typeface="Times New Roman"/>
              </a:rPr>
              <a:t>, </a:t>
            </a:r>
            <a:r>
              <a:rPr lang="en-US" sz="2400" dirty="0" err="1" smtClean="0">
                <a:solidFill>
                  <a:srgbClr val="000066"/>
                </a:solidFill>
                <a:ea typeface="SimSun"/>
                <a:cs typeface="Times New Roman"/>
              </a:rPr>
              <a:t>Neew</a:t>
            </a:r>
            <a:r>
              <a:rPr lang="en-US" sz="2400" dirty="0" smtClean="0">
                <a:solidFill>
                  <a:srgbClr val="000066"/>
                </a:solidFill>
                <a:ea typeface="SimSun"/>
                <a:cs typeface="Times New Roman"/>
              </a:rPr>
              <a:t> </a:t>
            </a:r>
            <a:r>
              <a:rPr lang="en-US" sz="2400" dirty="0" err="1" smtClean="0">
                <a:solidFill>
                  <a:srgbClr val="000066"/>
                </a:solidFill>
                <a:ea typeface="SimSun"/>
                <a:cs typeface="Times New Roman"/>
              </a:rPr>
              <a:t>Yarmag</a:t>
            </a:r>
            <a:r>
              <a:rPr lang="en-US" sz="2400" dirty="0" smtClean="0">
                <a:solidFill>
                  <a:srgbClr val="000066"/>
                </a:solidFill>
                <a:ea typeface="SimSun"/>
                <a:cs typeface="Times New Roman"/>
              </a:rPr>
              <a:t>, and new city center etc. </a:t>
            </a:r>
            <a:endParaRPr lang="en-US" sz="2400" dirty="0" smtClean="0">
              <a:solidFill>
                <a:srgbClr val="000066"/>
              </a:solidFill>
              <a:ea typeface="SimSun"/>
              <a:cs typeface="Times New Roman"/>
            </a:endParaRPr>
          </a:p>
          <a:p>
            <a:pPr algn="r">
              <a:lnSpc>
                <a:spcPct val="115000"/>
              </a:lnSpc>
              <a:spcAft>
                <a:spcPts val="1000"/>
              </a:spcAft>
            </a:pPr>
            <a:r>
              <a:rPr lang="en-US" sz="2400" dirty="0" smtClean="0">
                <a:solidFill>
                  <a:srgbClr val="000066"/>
                </a:solidFill>
                <a:ea typeface="SimSun"/>
                <a:cs typeface="Times New Roman"/>
              </a:rPr>
              <a:t>(total project cost </a:t>
            </a:r>
            <a:r>
              <a:rPr lang="en-US" sz="2400" dirty="0" smtClean="0">
                <a:solidFill>
                  <a:srgbClr val="000066"/>
                </a:solidFill>
                <a:ea typeface="SimSun"/>
                <a:cs typeface="Times New Roman"/>
              </a:rPr>
              <a:t>50.8 </a:t>
            </a:r>
            <a:r>
              <a:rPr lang="en-US" sz="2400" dirty="0" smtClean="0">
                <a:solidFill>
                  <a:srgbClr val="000066"/>
                </a:solidFill>
                <a:ea typeface="SimSun"/>
                <a:cs typeface="Times New Roman"/>
              </a:rPr>
              <a:t>b</a:t>
            </a:r>
            <a:r>
              <a:rPr lang="en-US" sz="2400" dirty="0" smtClean="0">
                <a:solidFill>
                  <a:srgbClr val="000066"/>
                </a:solidFill>
                <a:ea typeface="SimSun"/>
                <a:cs typeface="Times New Roman"/>
              </a:rPr>
              <a:t>illion </a:t>
            </a:r>
            <a:r>
              <a:rPr lang="en-US" sz="2400" dirty="0" smtClean="0">
                <a:solidFill>
                  <a:srgbClr val="000066"/>
                </a:solidFill>
                <a:ea typeface="SimSun"/>
                <a:cs typeface="Times New Roman"/>
              </a:rPr>
              <a:t>MNT)</a:t>
            </a:r>
            <a:endParaRPr lang="en-US" sz="500" b="1" i="1" dirty="0" smtClean="0">
              <a:solidFill>
                <a:srgbClr val="000066"/>
              </a:solidFill>
            </a:endParaRPr>
          </a:p>
          <a:p>
            <a:pPr lvl="0">
              <a:spcBef>
                <a:spcPct val="20000"/>
              </a:spcBef>
            </a:pPr>
            <a:endParaRPr kumimoji="0" lang="en-US" b="1" i="1" u="none" strike="noStrike" kern="1200" cap="none" spc="0" normalizeH="0" baseline="0" noProof="0" dirty="0">
              <a:ln>
                <a:noFill/>
              </a:ln>
              <a:solidFill>
                <a:srgbClr val="000066"/>
              </a:solidFill>
              <a:effectLst/>
              <a:uLnTx/>
              <a:uFillTx/>
              <a:latin typeface="+mj-lt"/>
              <a:ea typeface="+mn-ea"/>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9B29857-5839-4A3A-B96E-68F1CB1709AB}" type="slidenum">
              <a:rPr lang="en-US" smtClean="0"/>
              <a:pPr/>
              <a:t>14</a:t>
            </a:fld>
            <a:endParaRPr lang="en-US" dirty="0"/>
          </a:p>
        </p:txBody>
      </p:sp>
      <p:sp>
        <p:nvSpPr>
          <p:cNvPr id="4" name="Title 3"/>
          <p:cNvSpPr>
            <a:spLocks noGrp="1"/>
          </p:cNvSpPr>
          <p:nvPr>
            <p:ph type="title"/>
          </p:nvPr>
        </p:nvSpPr>
        <p:spPr/>
        <p:txBody>
          <a:bodyPr/>
          <a:lstStyle/>
          <a:p>
            <a:r>
              <a:rPr lang="en-US" sz="2400" dirty="0" smtClean="0"/>
              <a:t>Typical Financing  Structure for Power </a:t>
            </a:r>
            <a:r>
              <a:rPr lang="en-US" sz="2400" dirty="0" smtClean="0"/>
              <a:t>Project</a:t>
            </a:r>
            <a:endParaRPr lang="en-US" sz="2400" dirty="0"/>
          </a:p>
        </p:txBody>
      </p:sp>
      <p:sp>
        <p:nvSpPr>
          <p:cNvPr id="6" name="Rectangle 5"/>
          <p:cNvSpPr/>
          <p:nvPr/>
        </p:nvSpPr>
        <p:spPr>
          <a:xfrm>
            <a:off x="3962400" y="30480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Project Company</a:t>
            </a:r>
            <a:endParaRPr lang="en-US" dirty="0">
              <a:solidFill>
                <a:schemeClr val="tx2"/>
              </a:solidFill>
            </a:endParaRPr>
          </a:p>
        </p:txBody>
      </p:sp>
      <p:sp>
        <p:nvSpPr>
          <p:cNvPr id="11" name="Rectangle 10"/>
          <p:cNvSpPr/>
          <p:nvPr/>
        </p:nvSpPr>
        <p:spPr>
          <a:xfrm>
            <a:off x="3962400" y="15240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Coal</a:t>
            </a:r>
          </a:p>
          <a:p>
            <a:pPr algn="ctr"/>
            <a:r>
              <a:rPr lang="en-US" dirty="0" smtClean="0">
                <a:solidFill>
                  <a:schemeClr val="tx2"/>
                </a:solidFill>
              </a:rPr>
              <a:t>Supplier</a:t>
            </a:r>
            <a:endParaRPr lang="en-US" dirty="0">
              <a:solidFill>
                <a:schemeClr val="tx2"/>
              </a:solidFill>
            </a:endParaRPr>
          </a:p>
        </p:txBody>
      </p:sp>
      <p:sp>
        <p:nvSpPr>
          <p:cNvPr id="12" name="Rectangle 11"/>
          <p:cNvSpPr/>
          <p:nvPr/>
        </p:nvSpPr>
        <p:spPr>
          <a:xfrm>
            <a:off x="1524000" y="30480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rPr>
              <a:t>Construction Company</a:t>
            </a:r>
            <a:endParaRPr lang="en-US" sz="1200" dirty="0">
              <a:solidFill>
                <a:schemeClr val="tx2"/>
              </a:solidFill>
            </a:endParaRPr>
          </a:p>
        </p:txBody>
      </p:sp>
      <p:sp>
        <p:nvSpPr>
          <p:cNvPr id="13" name="Rectangle 12"/>
          <p:cNvSpPr/>
          <p:nvPr/>
        </p:nvSpPr>
        <p:spPr>
          <a:xfrm>
            <a:off x="1524000" y="44958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Project</a:t>
            </a:r>
          </a:p>
          <a:p>
            <a:pPr algn="ctr"/>
            <a:r>
              <a:rPr lang="en-US" dirty="0" smtClean="0">
                <a:solidFill>
                  <a:schemeClr val="tx2"/>
                </a:solidFill>
              </a:rPr>
              <a:t>Sponsor</a:t>
            </a:r>
            <a:endParaRPr lang="en-US" dirty="0">
              <a:solidFill>
                <a:schemeClr val="tx2"/>
              </a:solidFill>
            </a:endParaRPr>
          </a:p>
        </p:txBody>
      </p:sp>
      <p:sp>
        <p:nvSpPr>
          <p:cNvPr id="14" name="Rectangle 13"/>
          <p:cNvSpPr/>
          <p:nvPr/>
        </p:nvSpPr>
        <p:spPr>
          <a:xfrm>
            <a:off x="1524000" y="1524000"/>
            <a:ext cx="12192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Operating Company</a:t>
            </a:r>
            <a:endParaRPr lang="en-US" dirty="0">
              <a:solidFill>
                <a:schemeClr val="tx2"/>
              </a:solidFill>
            </a:endParaRPr>
          </a:p>
        </p:txBody>
      </p:sp>
      <p:sp>
        <p:nvSpPr>
          <p:cNvPr id="15" name="Rectangle 14"/>
          <p:cNvSpPr/>
          <p:nvPr/>
        </p:nvSpPr>
        <p:spPr>
          <a:xfrm>
            <a:off x="3962400" y="4038600"/>
            <a:ext cx="33528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Syndicated Loan</a:t>
            </a:r>
          </a:p>
          <a:p>
            <a:pPr algn="ctr"/>
            <a:endParaRPr lang="en-US" sz="800" dirty="0" smtClean="0">
              <a:solidFill>
                <a:schemeClr val="tx2"/>
              </a:solidFill>
            </a:endParaRPr>
          </a:p>
          <a:p>
            <a:pPr>
              <a:buFontTx/>
              <a:buChar char="-"/>
            </a:pPr>
            <a:r>
              <a:rPr lang="en-US" dirty="0" smtClean="0">
                <a:solidFill>
                  <a:schemeClr val="tx2"/>
                </a:solidFill>
              </a:rPr>
              <a:t> JBIC Loan 	: U$900m</a:t>
            </a:r>
          </a:p>
          <a:p>
            <a:pPr>
              <a:buFontTx/>
              <a:buChar char="-"/>
            </a:pPr>
            <a:r>
              <a:rPr lang="en-US" dirty="0" smtClean="0">
                <a:solidFill>
                  <a:schemeClr val="tx2"/>
                </a:solidFill>
              </a:rPr>
              <a:t> US </a:t>
            </a:r>
            <a:r>
              <a:rPr lang="en-US" dirty="0" err="1" smtClean="0">
                <a:solidFill>
                  <a:schemeClr val="tx2"/>
                </a:solidFill>
              </a:rPr>
              <a:t>Exim</a:t>
            </a:r>
            <a:r>
              <a:rPr lang="en-US" dirty="0" smtClean="0">
                <a:solidFill>
                  <a:schemeClr val="tx2"/>
                </a:solidFill>
              </a:rPr>
              <a:t> Loan 	: U$540m</a:t>
            </a:r>
          </a:p>
          <a:p>
            <a:pPr>
              <a:buFontTx/>
              <a:buChar char="-"/>
            </a:pPr>
            <a:r>
              <a:rPr lang="en-US" dirty="0" smtClean="0">
                <a:solidFill>
                  <a:schemeClr val="tx2"/>
                </a:solidFill>
              </a:rPr>
              <a:t> OPIC 		: U$200m</a:t>
            </a:r>
          </a:p>
          <a:p>
            <a:pPr>
              <a:buFontTx/>
              <a:buChar char="-"/>
            </a:pPr>
            <a:r>
              <a:rPr lang="en-US" dirty="0" smtClean="0">
                <a:solidFill>
                  <a:schemeClr val="tx2"/>
                </a:solidFill>
              </a:rPr>
              <a:t> </a:t>
            </a:r>
            <a:r>
              <a:rPr lang="en-US" sz="1600" dirty="0" smtClean="0">
                <a:solidFill>
                  <a:schemeClr val="tx2"/>
                </a:solidFill>
              </a:rPr>
              <a:t>Commercial Banks	</a:t>
            </a:r>
            <a:r>
              <a:rPr lang="en-US" dirty="0" smtClean="0">
                <a:solidFill>
                  <a:schemeClr val="tx2"/>
                </a:solidFill>
              </a:rPr>
              <a:t>: U$180m</a:t>
            </a:r>
            <a:endParaRPr lang="en-US" dirty="0">
              <a:solidFill>
                <a:schemeClr val="tx2"/>
              </a:solidFill>
            </a:endParaRPr>
          </a:p>
        </p:txBody>
      </p:sp>
      <p:sp>
        <p:nvSpPr>
          <p:cNvPr id="18" name="Rectangle 17"/>
          <p:cNvSpPr/>
          <p:nvPr/>
        </p:nvSpPr>
        <p:spPr>
          <a:xfrm>
            <a:off x="6400800" y="3048000"/>
            <a:ext cx="106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solidFill>
              </a:rPr>
              <a:t>Power</a:t>
            </a:r>
          </a:p>
          <a:p>
            <a:pPr algn="ctr"/>
            <a:r>
              <a:rPr lang="en-US" sz="1600" dirty="0" smtClean="0">
                <a:solidFill>
                  <a:schemeClr val="tx2"/>
                </a:solidFill>
              </a:rPr>
              <a:t>Purchaser</a:t>
            </a:r>
            <a:endParaRPr lang="en-US" sz="1600" dirty="0">
              <a:solidFill>
                <a:schemeClr val="tx2"/>
              </a:solidFill>
            </a:endParaRPr>
          </a:p>
        </p:txBody>
      </p:sp>
      <p:cxnSp>
        <p:nvCxnSpPr>
          <p:cNvPr id="20" name="Straight Arrow Connector 19"/>
          <p:cNvCxnSpPr/>
          <p:nvPr/>
        </p:nvCxnSpPr>
        <p:spPr>
          <a:xfrm>
            <a:off x="2743200" y="2133600"/>
            <a:ext cx="1295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p:cNvCxnSpPr>
          <p:nvPr/>
        </p:nvCxnSpPr>
        <p:spPr>
          <a:xfrm>
            <a:off x="4495800" y="2133600"/>
            <a:ext cx="0" cy="838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3"/>
          </p:cNvCxnSpPr>
          <p:nvPr/>
        </p:nvCxnSpPr>
        <p:spPr>
          <a:xfrm>
            <a:off x="2590800" y="3352800"/>
            <a:ext cx="1371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3"/>
          </p:cNvCxnSpPr>
          <p:nvPr/>
        </p:nvCxnSpPr>
        <p:spPr>
          <a:xfrm flipV="1">
            <a:off x="2590800" y="3657600"/>
            <a:ext cx="1371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1"/>
          </p:cNvCxnSpPr>
          <p:nvPr/>
        </p:nvCxnSpPr>
        <p:spPr>
          <a:xfrm flipH="1">
            <a:off x="5105400" y="3352800"/>
            <a:ext cx="1295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962400" y="4419600"/>
            <a:ext cx="335280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2600" y="3048000"/>
            <a:ext cx="685800" cy="307777"/>
          </a:xfrm>
          <a:prstGeom prst="rect">
            <a:avLst/>
          </a:prstGeom>
          <a:noFill/>
          <a:ln>
            <a:noFill/>
          </a:ln>
        </p:spPr>
        <p:txBody>
          <a:bodyPr wrap="square" rtlCol="0">
            <a:spAutoFit/>
          </a:bodyPr>
          <a:lstStyle/>
          <a:p>
            <a:r>
              <a:rPr lang="en-US" sz="1400" b="1" dirty="0" smtClean="0"/>
              <a:t>PPA</a:t>
            </a:r>
            <a:endParaRPr lang="en-US" sz="1400" b="1" dirty="0"/>
          </a:p>
        </p:txBody>
      </p:sp>
      <p:sp>
        <p:nvSpPr>
          <p:cNvPr id="41" name="TextBox 40"/>
          <p:cNvSpPr txBox="1"/>
          <p:nvPr/>
        </p:nvSpPr>
        <p:spPr>
          <a:xfrm>
            <a:off x="4495800" y="2362200"/>
            <a:ext cx="685800" cy="307777"/>
          </a:xfrm>
          <a:prstGeom prst="rect">
            <a:avLst/>
          </a:prstGeom>
          <a:noFill/>
          <a:ln>
            <a:noFill/>
          </a:ln>
        </p:spPr>
        <p:txBody>
          <a:bodyPr wrap="square" rtlCol="0">
            <a:spAutoFit/>
          </a:bodyPr>
          <a:lstStyle/>
          <a:p>
            <a:r>
              <a:rPr lang="en-US" sz="1400" b="1" dirty="0" smtClean="0"/>
              <a:t>FSA</a:t>
            </a:r>
            <a:endParaRPr lang="en-US" sz="1400" b="1" dirty="0"/>
          </a:p>
        </p:txBody>
      </p:sp>
      <p:sp>
        <p:nvSpPr>
          <p:cNvPr id="42" name="TextBox 41"/>
          <p:cNvSpPr txBox="1"/>
          <p:nvPr/>
        </p:nvSpPr>
        <p:spPr>
          <a:xfrm>
            <a:off x="2895600" y="3349823"/>
            <a:ext cx="685800" cy="307777"/>
          </a:xfrm>
          <a:prstGeom prst="rect">
            <a:avLst/>
          </a:prstGeom>
          <a:noFill/>
          <a:ln>
            <a:noFill/>
          </a:ln>
        </p:spPr>
        <p:txBody>
          <a:bodyPr wrap="square" rtlCol="0">
            <a:spAutoFit/>
          </a:bodyPr>
          <a:lstStyle/>
          <a:p>
            <a:r>
              <a:rPr lang="en-US" sz="1400" b="1" dirty="0" smtClean="0"/>
              <a:t>EPC</a:t>
            </a:r>
            <a:endParaRPr lang="en-US" sz="1400" b="1" dirty="0"/>
          </a:p>
        </p:txBody>
      </p:sp>
      <p:sp>
        <p:nvSpPr>
          <p:cNvPr id="43" name="TextBox 42"/>
          <p:cNvSpPr txBox="1"/>
          <p:nvPr/>
        </p:nvSpPr>
        <p:spPr>
          <a:xfrm>
            <a:off x="2895600" y="4416623"/>
            <a:ext cx="914400" cy="307777"/>
          </a:xfrm>
          <a:prstGeom prst="rect">
            <a:avLst/>
          </a:prstGeom>
          <a:noFill/>
          <a:ln>
            <a:noFill/>
          </a:ln>
        </p:spPr>
        <p:txBody>
          <a:bodyPr wrap="square" rtlCol="0">
            <a:spAutoFit/>
          </a:bodyPr>
          <a:lstStyle/>
          <a:p>
            <a:r>
              <a:rPr lang="en-US" sz="1400" b="1" dirty="0" smtClean="0"/>
              <a:t>EQUITY</a:t>
            </a:r>
            <a:endParaRPr lang="en-US" sz="1400" b="1" dirty="0"/>
          </a:p>
        </p:txBody>
      </p:sp>
      <p:sp>
        <p:nvSpPr>
          <p:cNvPr id="44" name="TextBox 43"/>
          <p:cNvSpPr txBox="1"/>
          <p:nvPr/>
        </p:nvSpPr>
        <p:spPr>
          <a:xfrm>
            <a:off x="2743200" y="2438400"/>
            <a:ext cx="685800" cy="307777"/>
          </a:xfrm>
          <a:prstGeom prst="rect">
            <a:avLst/>
          </a:prstGeom>
          <a:noFill/>
          <a:ln>
            <a:noFill/>
          </a:ln>
        </p:spPr>
        <p:txBody>
          <a:bodyPr wrap="square" rtlCol="0">
            <a:spAutoFit/>
          </a:bodyPr>
          <a:lstStyle/>
          <a:p>
            <a:r>
              <a:rPr lang="en-US" sz="1400" b="1" dirty="0" smtClean="0"/>
              <a:t>O&amp;M</a:t>
            </a:r>
            <a:endParaRPr lang="en-US" sz="1400" b="1" dirty="0"/>
          </a:p>
        </p:txBody>
      </p:sp>
      <p:sp>
        <p:nvSpPr>
          <p:cNvPr id="23" name="TextBox 22"/>
          <p:cNvSpPr txBox="1"/>
          <p:nvPr/>
        </p:nvSpPr>
        <p:spPr>
          <a:xfrm>
            <a:off x="381000" y="914400"/>
            <a:ext cx="54864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Indonesia </a:t>
            </a:r>
            <a:r>
              <a:rPr lang="en-US" dirty="0" err="1" smtClean="0"/>
              <a:t>Paiton</a:t>
            </a:r>
            <a:r>
              <a:rPr lang="en-US" dirty="0" smtClean="0"/>
              <a:t> Power Plant Project Case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534400" cy="5334000"/>
          </a:xfrm>
        </p:spPr>
        <p:txBody>
          <a:bodyPr>
            <a:normAutofit/>
          </a:bodyPr>
          <a:lstStyle/>
          <a:p>
            <a:r>
              <a:rPr lang="en-US" b="1" dirty="0" smtClean="0"/>
              <a:t>For small-scale projects</a:t>
            </a:r>
            <a:r>
              <a:rPr lang="en-US" dirty="0" smtClean="0"/>
              <a:t>: </a:t>
            </a:r>
          </a:p>
          <a:p>
            <a:pPr>
              <a:buFontTx/>
              <a:buChar char="-"/>
            </a:pPr>
            <a:r>
              <a:rPr lang="en-US" dirty="0" smtClean="0"/>
              <a:t>Direct loan</a:t>
            </a:r>
          </a:p>
          <a:p>
            <a:pPr>
              <a:buFontTx/>
              <a:buChar char="-"/>
            </a:pPr>
            <a:r>
              <a:rPr lang="en-US" dirty="0" smtClean="0"/>
              <a:t>Arranging  other funding sources</a:t>
            </a:r>
          </a:p>
          <a:p>
            <a:pPr>
              <a:buFontTx/>
              <a:buChar char="-"/>
            </a:pPr>
            <a:r>
              <a:rPr lang="en-US" dirty="0" smtClean="0"/>
              <a:t>Advisory services</a:t>
            </a:r>
          </a:p>
          <a:p>
            <a:endParaRPr lang="en-US" dirty="0" smtClean="0"/>
          </a:p>
          <a:p>
            <a:r>
              <a:rPr lang="en-US" b="1" dirty="0" smtClean="0"/>
              <a:t>For large scale projects: </a:t>
            </a:r>
          </a:p>
          <a:p>
            <a:pPr lvl="0"/>
            <a:r>
              <a:rPr lang="en-US" dirty="0" smtClean="0"/>
              <a:t> -    Co-financing/ Syndicated Loan</a:t>
            </a:r>
          </a:p>
          <a:p>
            <a:pPr lvl="1">
              <a:buFont typeface="Arial" pitchFamily="34" charset="0"/>
              <a:buChar char="•"/>
            </a:pPr>
            <a:r>
              <a:rPr lang="en-US" dirty="0" smtClean="0"/>
              <a:t>For large scale projects, usually one lender can not handle the whole financing need. </a:t>
            </a:r>
          </a:p>
          <a:p>
            <a:pPr lvl="1">
              <a:buFont typeface="Arial" pitchFamily="34" charset="0"/>
              <a:buChar char="•"/>
            </a:pPr>
            <a:r>
              <a:rPr lang="en-US" dirty="0" smtClean="0"/>
              <a:t>DBM has vast relationship with MLA(World Bank, IFC, ADB, EBRD, etc), ECA(US </a:t>
            </a:r>
            <a:r>
              <a:rPr lang="en-US" dirty="0" err="1" smtClean="0"/>
              <a:t>Exim</a:t>
            </a:r>
            <a:r>
              <a:rPr lang="en-US" dirty="0" smtClean="0"/>
              <a:t>, China </a:t>
            </a:r>
            <a:r>
              <a:rPr lang="en-US" dirty="0" err="1" smtClean="0"/>
              <a:t>Exim</a:t>
            </a:r>
            <a:r>
              <a:rPr lang="en-US" dirty="0" smtClean="0"/>
              <a:t>, JBIC, KEXIM, etc) and international financial institutes.</a:t>
            </a:r>
          </a:p>
          <a:p>
            <a:pPr lvl="1">
              <a:buFont typeface="Arial" pitchFamily="34" charset="0"/>
              <a:buChar char="•"/>
            </a:pPr>
            <a:r>
              <a:rPr lang="en-US" dirty="0" smtClean="0"/>
              <a:t>As DBM is Mongolian bank and understands well the energy industry and legal system in Mongolia,  we can co-finance this project with other international financial organizations </a:t>
            </a:r>
          </a:p>
          <a:p>
            <a:pPr lvl="1">
              <a:buFont typeface="Arial" pitchFamily="34" charset="0"/>
              <a:buChar char="•"/>
            </a:pPr>
            <a:r>
              <a:rPr lang="en-US" dirty="0" smtClean="0"/>
              <a:t>DBM will arrange the co-financing or take part in the project financing as a participant.</a:t>
            </a:r>
            <a:endParaRPr lang="en-US" dirty="0"/>
          </a:p>
        </p:txBody>
      </p:sp>
      <p:sp>
        <p:nvSpPr>
          <p:cNvPr id="3" name="Slide Number Placeholder 2"/>
          <p:cNvSpPr>
            <a:spLocks noGrp="1"/>
          </p:cNvSpPr>
          <p:nvPr>
            <p:ph type="sldNum" sz="quarter" idx="12"/>
          </p:nvPr>
        </p:nvSpPr>
        <p:spPr/>
        <p:txBody>
          <a:bodyPr/>
          <a:lstStyle/>
          <a:p>
            <a:fld id="{79B29857-5839-4A3A-B96E-68F1CB1709AB}" type="slidenum">
              <a:rPr lang="en-US" smtClean="0"/>
              <a:pPr/>
              <a:t>15</a:t>
            </a:fld>
            <a:endParaRPr lang="en-US" dirty="0"/>
          </a:p>
        </p:txBody>
      </p:sp>
      <p:sp>
        <p:nvSpPr>
          <p:cNvPr id="4" name="Title 3"/>
          <p:cNvSpPr>
            <a:spLocks noGrp="1"/>
          </p:cNvSpPr>
          <p:nvPr>
            <p:ph type="title"/>
          </p:nvPr>
        </p:nvSpPr>
        <p:spPr/>
        <p:txBody>
          <a:bodyPr/>
          <a:lstStyle/>
          <a:p>
            <a:r>
              <a:rPr lang="en-US" sz="2400" dirty="0" smtClean="0"/>
              <a:t>How DBM can support Energy Sector Projects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534400" cy="5257800"/>
          </a:xfrm>
        </p:spPr>
        <p:txBody>
          <a:bodyPr>
            <a:normAutofit/>
          </a:bodyPr>
          <a:lstStyle/>
          <a:p>
            <a:pPr lvl="0"/>
            <a:r>
              <a:rPr lang="en-US" sz="2400" dirty="0" smtClean="0"/>
              <a:t>Financial advisory service</a:t>
            </a:r>
          </a:p>
          <a:p>
            <a:pPr lvl="1"/>
            <a:r>
              <a:rPr lang="en-US" sz="2000" dirty="0" smtClean="0"/>
              <a:t>We can provide financial advisory service to Mongolian companies </a:t>
            </a:r>
          </a:p>
          <a:p>
            <a:pPr lvl="1"/>
            <a:r>
              <a:rPr lang="en-US" sz="2000" dirty="0" smtClean="0"/>
              <a:t>We can also advise on Financial structuring, Project structuring, comment on project agreement to be bankable, induce international financial institute, negotiation on financial terms etc.</a:t>
            </a:r>
          </a:p>
          <a:p>
            <a:pPr lvl="1">
              <a:buNone/>
            </a:pPr>
            <a:endParaRPr lang="en-US" sz="2000" dirty="0" smtClean="0"/>
          </a:p>
          <a:p>
            <a:pPr lvl="0"/>
            <a:r>
              <a:rPr lang="en-US" sz="2400" dirty="0" smtClean="0"/>
              <a:t>Organize feasibility fund for initial stage</a:t>
            </a:r>
          </a:p>
          <a:p>
            <a:pPr lvl="1"/>
            <a:r>
              <a:rPr lang="en-US" sz="2000" dirty="0" smtClean="0"/>
              <a:t>With the help of international donors such as JAICA, KOICA, Kuwait Fund, we can facilitate funding for feasibility studies in the initial stage.</a:t>
            </a:r>
            <a:endParaRPr lang="en-US" sz="2000" dirty="0"/>
          </a:p>
        </p:txBody>
      </p:sp>
      <p:sp>
        <p:nvSpPr>
          <p:cNvPr id="3" name="Slide Number Placeholder 2"/>
          <p:cNvSpPr>
            <a:spLocks noGrp="1"/>
          </p:cNvSpPr>
          <p:nvPr>
            <p:ph type="sldNum" sz="quarter" idx="12"/>
          </p:nvPr>
        </p:nvSpPr>
        <p:spPr/>
        <p:txBody>
          <a:bodyPr/>
          <a:lstStyle/>
          <a:p>
            <a:fld id="{79B29857-5839-4A3A-B96E-68F1CB1709AB}" type="slidenum">
              <a:rPr lang="en-US" smtClean="0"/>
              <a:pPr/>
              <a:t>16</a:t>
            </a:fld>
            <a:endParaRPr lang="en-US" dirty="0"/>
          </a:p>
        </p:txBody>
      </p:sp>
      <p:sp>
        <p:nvSpPr>
          <p:cNvPr id="4" name="Title 3"/>
          <p:cNvSpPr>
            <a:spLocks noGrp="1"/>
          </p:cNvSpPr>
          <p:nvPr>
            <p:ph type="title"/>
          </p:nvPr>
        </p:nvSpPr>
        <p:spPr/>
        <p:txBody>
          <a:bodyPr/>
          <a:lstStyle/>
          <a:p>
            <a:r>
              <a:rPr lang="en-US" sz="2400" dirty="0" smtClean="0"/>
              <a:t>How DBM can support Energy Sector Projects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Tx/>
              <a:buChar char="-"/>
            </a:pPr>
            <a:r>
              <a:rPr lang="en-US" dirty="0" smtClean="0"/>
              <a:t>Legal and regulatory framework should be clearly defined and adjusted to reflect the current situation</a:t>
            </a:r>
          </a:p>
          <a:p>
            <a:pPr lvl="1">
              <a:buFont typeface="Arial" pitchFamily="34" charset="0"/>
              <a:buChar char="•"/>
            </a:pPr>
            <a:r>
              <a:rPr lang="en-US" dirty="0" smtClean="0"/>
              <a:t>Concession Law, Power Purchase Agreement, etc.</a:t>
            </a:r>
          </a:p>
          <a:p>
            <a:pPr>
              <a:buFontTx/>
              <a:buChar char="-"/>
            </a:pPr>
            <a:r>
              <a:rPr lang="en-US" dirty="0" smtClean="0"/>
              <a:t>Projects and programs should be prioritized according to the rationality, not political purpose</a:t>
            </a:r>
          </a:p>
          <a:p>
            <a:pPr lvl="1">
              <a:buFont typeface="Arial" pitchFamily="34" charset="0"/>
              <a:buChar char="•"/>
            </a:pPr>
            <a:r>
              <a:rPr lang="en-US" dirty="0" smtClean="0"/>
              <a:t>Lack of funding source, projects should be prioritized according to its feasibility and importance in Mongolian economy</a:t>
            </a:r>
          </a:p>
          <a:p>
            <a:pPr>
              <a:buFontTx/>
              <a:buChar char="-"/>
            </a:pPr>
            <a:r>
              <a:rPr lang="en-US" dirty="0" smtClean="0"/>
              <a:t>Quality  and ability of state-owned entities should be improved</a:t>
            </a:r>
          </a:p>
          <a:p>
            <a:pPr lvl="1">
              <a:buFont typeface="Arial" pitchFamily="34" charset="0"/>
              <a:buChar char="•"/>
            </a:pPr>
            <a:r>
              <a:rPr lang="en-US" dirty="0" smtClean="0"/>
              <a:t>Mongolian project company should be ready to perform this project</a:t>
            </a:r>
          </a:p>
          <a:p>
            <a:pPr>
              <a:buFontTx/>
              <a:buChar char="-"/>
            </a:pPr>
            <a:r>
              <a:rPr lang="en-US" dirty="0" smtClean="0"/>
              <a:t>Government level capacity building on project development and monitoring skills including feasibility study development, project management and appraisal. </a:t>
            </a:r>
          </a:p>
          <a:p>
            <a:r>
              <a:rPr lang="en-US" dirty="0" smtClean="0"/>
              <a:t> </a:t>
            </a:r>
            <a:endParaRPr lang="en-US" dirty="0"/>
          </a:p>
        </p:txBody>
      </p:sp>
      <p:sp>
        <p:nvSpPr>
          <p:cNvPr id="3" name="Slide Number Placeholder 2"/>
          <p:cNvSpPr>
            <a:spLocks noGrp="1"/>
          </p:cNvSpPr>
          <p:nvPr>
            <p:ph type="sldNum" sz="quarter" idx="12"/>
          </p:nvPr>
        </p:nvSpPr>
        <p:spPr/>
        <p:txBody>
          <a:bodyPr/>
          <a:lstStyle/>
          <a:p>
            <a:fld id="{79B29857-5839-4A3A-B96E-68F1CB1709AB}" type="slidenum">
              <a:rPr lang="en-US" smtClean="0"/>
              <a:pPr/>
              <a:t>17</a:t>
            </a:fld>
            <a:endParaRPr lang="en-US" dirty="0"/>
          </a:p>
        </p:txBody>
      </p:sp>
      <p:sp>
        <p:nvSpPr>
          <p:cNvPr id="4" name="Title 3"/>
          <p:cNvSpPr>
            <a:spLocks noGrp="1"/>
          </p:cNvSpPr>
          <p:nvPr>
            <p:ph type="title"/>
          </p:nvPr>
        </p:nvSpPr>
        <p:spPr/>
        <p:txBody>
          <a:bodyPr/>
          <a:lstStyle/>
          <a:p>
            <a:r>
              <a:rPr lang="en-US" sz="2400" dirty="0" smtClean="0"/>
              <a:t>Issues to be addressed</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04800" y="2362200"/>
            <a:ext cx="8382000" cy="762000"/>
          </a:xfrm>
        </p:spPr>
        <p:txBody>
          <a:bodyPr>
            <a:normAutofit/>
          </a:bodyPr>
          <a:lstStyle/>
          <a:p>
            <a:pPr algn="ctr"/>
            <a:r>
              <a:rPr lang="en-US" sz="3600" dirty="0" smtClean="0"/>
              <a:t>Thank you for your attention…</a:t>
            </a:r>
            <a:endParaRPr lang="en-US" sz="3600" dirty="0"/>
          </a:p>
        </p:txBody>
      </p:sp>
      <p:sp>
        <p:nvSpPr>
          <p:cNvPr id="3" name="Slide Number Placeholder 2"/>
          <p:cNvSpPr>
            <a:spLocks noGrp="1"/>
          </p:cNvSpPr>
          <p:nvPr>
            <p:ph type="sldNum" sz="quarter" idx="12"/>
          </p:nvPr>
        </p:nvSpPr>
        <p:spPr/>
        <p:txBody>
          <a:bodyPr/>
          <a:lstStyle/>
          <a:p>
            <a:fld id="{79B29857-5839-4A3A-B96E-68F1CB1709AB}" type="slidenum">
              <a:rPr lang="en-US" smtClean="0"/>
              <a:pPr/>
              <a:t>18</a:t>
            </a:fld>
            <a:endParaRPr lang="en-US" dirty="0"/>
          </a:p>
        </p:txBody>
      </p:sp>
      <p:cxnSp>
        <p:nvCxnSpPr>
          <p:cNvPr id="5" name="Straight Connector 4"/>
          <p:cNvCxnSpPr/>
          <p:nvPr/>
        </p:nvCxnSpPr>
        <p:spPr bwMode="auto">
          <a:xfrm>
            <a:off x="0" y="5638800"/>
            <a:ext cx="4419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Box 5"/>
          <p:cNvSpPr txBox="1"/>
          <p:nvPr/>
        </p:nvSpPr>
        <p:spPr>
          <a:xfrm>
            <a:off x="990600" y="5638800"/>
            <a:ext cx="3657600" cy="954107"/>
          </a:xfrm>
          <a:prstGeom prst="rect">
            <a:avLst/>
          </a:prstGeom>
          <a:noFill/>
        </p:spPr>
        <p:txBody>
          <a:bodyPr wrap="square" rtlCol="0">
            <a:spAutoFit/>
          </a:bodyPr>
          <a:lstStyle/>
          <a:p>
            <a:r>
              <a:rPr lang="en-US" sz="1200" b="1" dirty="0" smtClean="0">
                <a:cs typeface="Tahoma" pitchFamily="34" charset="0"/>
              </a:rPr>
              <a:t>For further information please contact to:</a:t>
            </a:r>
          </a:p>
          <a:p>
            <a:endParaRPr lang="en-US" sz="1400" dirty="0" smtClean="0">
              <a:ea typeface="Calibri"/>
              <a:cs typeface="Times New Roman"/>
            </a:endParaRPr>
          </a:p>
          <a:p>
            <a:endParaRPr lang="en-US" sz="1000" b="1" dirty="0" smtClean="0">
              <a:cs typeface="Tahoma" pitchFamily="34" charset="0"/>
            </a:endParaRPr>
          </a:p>
          <a:p>
            <a:pPr marL="1033463"/>
            <a:endParaRPr lang="en-US" sz="1000" b="1" dirty="0" smtClean="0">
              <a:cs typeface="Tahoma" pitchFamily="34" charset="0"/>
            </a:endParaRPr>
          </a:p>
          <a:p>
            <a:pPr marL="1033463"/>
            <a:r>
              <a:rPr lang="en-US" sz="1000" b="1" dirty="0" smtClean="0">
                <a:cs typeface="Tahoma" pitchFamily="34" charset="0"/>
              </a:rPr>
              <a:t> </a:t>
            </a:r>
          </a:p>
        </p:txBody>
      </p:sp>
      <p:sp>
        <p:nvSpPr>
          <p:cNvPr id="7" name="Rectangle 6"/>
          <p:cNvSpPr/>
          <p:nvPr/>
        </p:nvSpPr>
        <p:spPr>
          <a:xfrm>
            <a:off x="0" y="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nvGraphicFramePr>
        <p:xfrm>
          <a:off x="4495800" y="5257800"/>
          <a:ext cx="4191000" cy="1389413"/>
        </p:xfrm>
        <a:graphic>
          <a:graphicData uri="http://schemas.openxmlformats.org/drawingml/2006/table">
            <a:tbl>
              <a:tblPr/>
              <a:tblGrid>
                <a:gridCol w="738394"/>
                <a:gridCol w="3452606"/>
              </a:tblGrid>
              <a:tr h="352805">
                <a:tc gridSpan="2">
                  <a:txBody>
                    <a:bodyPr/>
                    <a:lstStyle/>
                    <a:p>
                      <a:pPr marL="0" marR="0">
                        <a:spcBef>
                          <a:spcPts val="0"/>
                        </a:spcBef>
                        <a:spcAft>
                          <a:spcPts val="0"/>
                        </a:spcAft>
                      </a:pPr>
                      <a:r>
                        <a:rPr lang="en-US" sz="1100" dirty="0" smtClean="0">
                          <a:latin typeface="+mj-lt"/>
                          <a:ea typeface="Calibri"/>
                          <a:cs typeface="Times New Roman"/>
                        </a:rPr>
                        <a:t>Development </a:t>
                      </a:r>
                      <a:r>
                        <a:rPr lang="en-US" sz="1100" dirty="0">
                          <a:latin typeface="+mj-lt"/>
                          <a:ea typeface="Calibri"/>
                          <a:cs typeface="Times New Roman"/>
                        </a:rPr>
                        <a:t>Bank of Mongolia</a:t>
                      </a:r>
                      <a:endParaRPr lang="en-US" sz="2000" dirty="0">
                        <a:latin typeface="+mj-lt"/>
                        <a:ea typeface="Calibri"/>
                        <a:cs typeface="Times New Roman"/>
                      </a:endParaRPr>
                    </a:p>
                    <a:p>
                      <a:pPr marL="0" marR="0">
                        <a:spcBef>
                          <a:spcPts val="0"/>
                        </a:spcBef>
                        <a:spcAft>
                          <a:spcPts val="0"/>
                        </a:spcAft>
                      </a:pPr>
                      <a:r>
                        <a:rPr lang="en-US" sz="1100" dirty="0">
                          <a:latin typeface="+mj-lt"/>
                          <a:ea typeface="Calibri"/>
                          <a:cs typeface="Times New Roman"/>
                        </a:rPr>
                        <a:t>Government Building II, United Nations Street 5-1, Ulaanbaatar Mongolia</a:t>
                      </a:r>
                      <a:endParaRPr lang="en-US" sz="2000" dirty="0">
                        <a:latin typeface="+mj-lt"/>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r>
              <a:tr h="132302">
                <a:tc>
                  <a:txBody>
                    <a:bodyPr/>
                    <a:lstStyle/>
                    <a:p>
                      <a:pPr marL="0" marR="0">
                        <a:spcBef>
                          <a:spcPts val="0"/>
                        </a:spcBef>
                        <a:spcAft>
                          <a:spcPts val="0"/>
                        </a:spcAft>
                      </a:pPr>
                      <a:endParaRPr lang="en-US" sz="1000">
                        <a:latin typeface="+mj-lt"/>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000" dirty="0">
                        <a:latin typeface="+mj-lt"/>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4093">
                <a:tc>
                  <a:txBody>
                    <a:bodyPr/>
                    <a:lstStyle/>
                    <a:p>
                      <a:pPr marL="0" marR="0">
                        <a:spcBef>
                          <a:spcPts val="0"/>
                        </a:spcBef>
                        <a:spcAft>
                          <a:spcPts val="0"/>
                        </a:spcAft>
                      </a:pPr>
                      <a:r>
                        <a:rPr lang="en-US" sz="1100" dirty="0" smtClean="0">
                          <a:solidFill>
                            <a:srgbClr val="4F4F4F"/>
                          </a:solidFill>
                          <a:latin typeface="+mj-lt"/>
                          <a:ea typeface="Calibri"/>
                          <a:cs typeface="Times New Roman"/>
                        </a:rPr>
                        <a:t>Phone</a:t>
                      </a:r>
                      <a:r>
                        <a:rPr lang="en-US" sz="1100" dirty="0">
                          <a:solidFill>
                            <a:srgbClr val="4F4F4F"/>
                          </a:solidFill>
                          <a:latin typeface="+mj-lt"/>
                          <a:ea typeface="Calibri"/>
                          <a:cs typeface="Times New Roman"/>
                        </a:rPr>
                        <a:t>.</a:t>
                      </a:r>
                      <a:endParaRPr lang="en-US" sz="2000" dirty="0">
                        <a:latin typeface="+mj-lt"/>
                        <a:ea typeface="Calibri"/>
                        <a:cs typeface="Times New Roman"/>
                      </a:endParaRPr>
                    </a:p>
                    <a:p>
                      <a:pPr marL="0" marR="0">
                        <a:spcBef>
                          <a:spcPts val="0"/>
                        </a:spcBef>
                        <a:spcAft>
                          <a:spcPts val="0"/>
                        </a:spcAft>
                      </a:pPr>
                      <a:r>
                        <a:rPr lang="en-US" sz="1100" dirty="0">
                          <a:solidFill>
                            <a:srgbClr val="4F4F4F"/>
                          </a:solidFill>
                          <a:latin typeface="+mj-lt"/>
                          <a:ea typeface="Calibri"/>
                          <a:cs typeface="Times New Roman"/>
                        </a:rPr>
                        <a:t>Fax.</a:t>
                      </a:r>
                      <a:endParaRPr lang="en-US" sz="2000" dirty="0">
                        <a:latin typeface="+mj-lt"/>
                        <a:ea typeface="Calibri"/>
                        <a:cs typeface="Times New Roman"/>
                      </a:endParaRPr>
                    </a:p>
                    <a:p>
                      <a:pPr marL="0" marR="0">
                        <a:spcBef>
                          <a:spcPts val="0"/>
                        </a:spcBef>
                        <a:spcAft>
                          <a:spcPts val="0"/>
                        </a:spcAft>
                      </a:pPr>
                      <a:r>
                        <a:rPr lang="en-US" sz="1100" dirty="0" smtClean="0">
                          <a:solidFill>
                            <a:srgbClr val="4F4F4F"/>
                          </a:solidFill>
                          <a:latin typeface="+mj-lt"/>
                          <a:ea typeface="Calibri"/>
                          <a:cs typeface="Times New Roman"/>
                        </a:rPr>
                        <a:t>Web.</a:t>
                      </a:r>
                      <a:endParaRPr lang="en-US" sz="2000" dirty="0">
                        <a:latin typeface="+mj-lt"/>
                        <a:ea typeface="Calibri"/>
                        <a:cs typeface="Times New Roman"/>
                      </a:endParaRPr>
                    </a:p>
                    <a:p>
                      <a:pPr marL="0" marR="0">
                        <a:spcBef>
                          <a:spcPts val="0"/>
                        </a:spcBef>
                        <a:spcAft>
                          <a:spcPts val="0"/>
                        </a:spcAft>
                      </a:pPr>
                      <a:r>
                        <a:rPr lang="en-US" sz="1100" dirty="0">
                          <a:solidFill>
                            <a:srgbClr val="4F4F4F"/>
                          </a:solidFill>
                          <a:latin typeface="+mj-lt"/>
                          <a:ea typeface="Calibri"/>
                          <a:cs typeface="Times New Roman"/>
                        </a:rPr>
                        <a:t>Email.         </a:t>
                      </a:r>
                      <a:endParaRPr lang="en-US" sz="2000" dirty="0">
                        <a:latin typeface="+mj-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100" dirty="0">
                          <a:solidFill>
                            <a:srgbClr val="4F4F4F"/>
                          </a:solidFill>
                          <a:latin typeface="+mj-lt"/>
                          <a:ea typeface="Calibri"/>
                          <a:cs typeface="Times New Roman"/>
                        </a:rPr>
                        <a:t>(</a:t>
                      </a:r>
                      <a:r>
                        <a:rPr lang="mn-MN" sz="1100" dirty="0">
                          <a:solidFill>
                            <a:srgbClr val="4F4F4F"/>
                          </a:solidFill>
                          <a:latin typeface="+mj-lt"/>
                          <a:ea typeface="Calibri"/>
                          <a:cs typeface="Times New Roman"/>
                        </a:rPr>
                        <a:t>976</a:t>
                      </a:r>
                      <a:r>
                        <a:rPr lang="en-US" sz="1100" dirty="0">
                          <a:solidFill>
                            <a:srgbClr val="4F4F4F"/>
                          </a:solidFill>
                          <a:latin typeface="+mj-lt"/>
                          <a:ea typeface="Calibri"/>
                          <a:cs typeface="Times New Roman"/>
                        </a:rPr>
                        <a:t>) </a:t>
                      </a:r>
                      <a:r>
                        <a:rPr lang="mn-MN" sz="1100" dirty="0">
                          <a:solidFill>
                            <a:srgbClr val="4F4F4F"/>
                          </a:solidFill>
                          <a:latin typeface="+mj-lt"/>
                          <a:ea typeface="Calibri"/>
                          <a:cs typeface="Times New Roman"/>
                        </a:rPr>
                        <a:t>7013 </a:t>
                      </a:r>
                      <a:r>
                        <a:rPr lang="mn-MN" sz="1100" dirty="0" smtClean="0">
                          <a:solidFill>
                            <a:srgbClr val="4F4F4F"/>
                          </a:solidFill>
                          <a:latin typeface="+mj-lt"/>
                          <a:ea typeface="Calibri"/>
                          <a:cs typeface="Times New Roman"/>
                        </a:rPr>
                        <a:t>0513</a:t>
                      </a:r>
                      <a:r>
                        <a:rPr lang="en-US" sz="1100" dirty="0">
                          <a:latin typeface="+mj-lt"/>
                          <a:ea typeface="Calibri"/>
                          <a:cs typeface="Times New Roman"/>
                        </a:rPr>
                        <a:t/>
                      </a:r>
                      <a:br>
                        <a:rPr lang="en-US" sz="1100" dirty="0">
                          <a:latin typeface="+mj-lt"/>
                          <a:ea typeface="Calibri"/>
                          <a:cs typeface="Times New Roman"/>
                        </a:rPr>
                      </a:br>
                      <a:r>
                        <a:rPr lang="en-US" sz="1100" dirty="0">
                          <a:solidFill>
                            <a:srgbClr val="4F4F4F"/>
                          </a:solidFill>
                          <a:latin typeface="+mj-lt"/>
                          <a:ea typeface="Calibri"/>
                          <a:cs typeface="Times New Roman"/>
                        </a:rPr>
                        <a:t>(</a:t>
                      </a:r>
                      <a:r>
                        <a:rPr lang="mn-MN" sz="1100" dirty="0">
                          <a:solidFill>
                            <a:srgbClr val="4F4F4F"/>
                          </a:solidFill>
                          <a:latin typeface="+mj-lt"/>
                          <a:ea typeface="Calibri"/>
                          <a:cs typeface="Times New Roman"/>
                        </a:rPr>
                        <a:t>976</a:t>
                      </a:r>
                      <a:r>
                        <a:rPr lang="en-US" sz="1100" dirty="0">
                          <a:solidFill>
                            <a:srgbClr val="4F4F4F"/>
                          </a:solidFill>
                          <a:latin typeface="+mj-lt"/>
                          <a:ea typeface="Calibri"/>
                          <a:cs typeface="Times New Roman"/>
                        </a:rPr>
                        <a:t>) </a:t>
                      </a:r>
                      <a:r>
                        <a:rPr lang="mn-MN" sz="1100" dirty="0">
                          <a:solidFill>
                            <a:srgbClr val="4F4F4F"/>
                          </a:solidFill>
                          <a:latin typeface="+mj-lt"/>
                          <a:ea typeface="Calibri"/>
                          <a:cs typeface="Times New Roman"/>
                        </a:rPr>
                        <a:t>7013 0602</a:t>
                      </a:r>
                      <a:r>
                        <a:rPr lang="en-US" sz="1100" dirty="0">
                          <a:latin typeface="+mj-lt"/>
                          <a:ea typeface="Calibri"/>
                          <a:cs typeface="Times New Roman"/>
                        </a:rPr>
                        <a:t> </a:t>
                      </a:r>
                      <a:br>
                        <a:rPr lang="en-US" sz="1100" dirty="0">
                          <a:latin typeface="+mj-lt"/>
                          <a:ea typeface="Calibri"/>
                          <a:cs typeface="Times New Roman"/>
                        </a:rPr>
                      </a:br>
                      <a:r>
                        <a:rPr lang="en-US" sz="1100" dirty="0" smtClean="0">
                          <a:latin typeface="+mj-lt"/>
                          <a:ea typeface="Calibri"/>
                          <a:cs typeface="Times New Roman"/>
                          <a:hlinkClick r:id="rId2"/>
                        </a:rPr>
                        <a:t>www.dbm.mn</a:t>
                      </a:r>
                      <a:r>
                        <a:rPr lang="en-US" sz="1100" dirty="0" smtClean="0">
                          <a:latin typeface="+mj-lt"/>
                          <a:ea typeface="Calibri"/>
                          <a:cs typeface="Times New Roman"/>
                        </a:rPr>
                        <a:t> </a:t>
                      </a:r>
                      <a:r>
                        <a:rPr lang="en-US" sz="1100" dirty="0">
                          <a:latin typeface="+mj-lt"/>
                          <a:ea typeface="Calibri"/>
                          <a:cs typeface="Times New Roman"/>
                        </a:rPr>
                        <a:t/>
                      </a:r>
                      <a:br>
                        <a:rPr lang="en-US" sz="1100" dirty="0">
                          <a:latin typeface="+mj-lt"/>
                          <a:ea typeface="Calibri"/>
                          <a:cs typeface="Times New Roman"/>
                        </a:rPr>
                      </a:br>
                      <a:r>
                        <a:rPr lang="en-US" sz="1100" u="sng" dirty="0" smtClean="0">
                          <a:solidFill>
                            <a:srgbClr val="002469"/>
                          </a:solidFill>
                          <a:latin typeface="+mj-lt"/>
                          <a:ea typeface="Calibri"/>
                          <a:cs typeface="Times New Roman"/>
                          <a:hlinkClick r:id="rId3"/>
                        </a:rPr>
                        <a:t>info@dbm.mn</a:t>
                      </a:r>
                      <a:r>
                        <a:rPr lang="en-US" sz="1100" u="sng" dirty="0" smtClean="0">
                          <a:solidFill>
                            <a:srgbClr val="002469"/>
                          </a:solidFill>
                          <a:latin typeface="+mj-lt"/>
                          <a:ea typeface="Calibri"/>
                          <a:cs typeface="Times New Roman"/>
                        </a:rPr>
                        <a:t> </a:t>
                      </a:r>
                      <a:endParaRPr lang="en-US" sz="2000" dirty="0">
                        <a:latin typeface="+mj-lt"/>
                        <a:ea typeface="Calibri"/>
                        <a:cs typeface="Times New Roman"/>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1434152" y="1690049"/>
            <a:ext cx="6781800" cy="1053152"/>
          </a:xfrm>
          <a:prstGeom prst="rect">
            <a:avLst/>
          </a:prstGeom>
        </p:spPr>
        <p:txBody>
          <a:bodyPr vert="horz" lIns="91440" tIns="45720" rIns="91440" bIns="45720" rtlCol="0" anchor="ctr">
            <a:noAutofit/>
          </a:bodyPr>
          <a:lstStyle/>
          <a:p>
            <a:pPr algn="ctr"/>
            <a:endParaRPr lang="en-GB" sz="3600" b="1" dirty="0">
              <a:solidFill>
                <a:srgbClr val="002569"/>
              </a:solidFill>
              <a:latin typeface="+mj-lt"/>
              <a:cs typeface="Arial" pitchFamily="34" charset="0"/>
            </a:endParaRPr>
          </a:p>
        </p:txBody>
      </p:sp>
      <p:cxnSp>
        <p:nvCxnSpPr>
          <p:cNvPr id="23" name="Straight Connector 22"/>
          <p:cNvCxnSpPr/>
          <p:nvPr/>
        </p:nvCxnSpPr>
        <p:spPr>
          <a:xfrm>
            <a:off x="0" y="5018087"/>
            <a:ext cx="8229600" cy="1588"/>
          </a:xfrm>
          <a:prstGeom prst="line">
            <a:avLst/>
          </a:prstGeom>
          <a:ln w="19050">
            <a:solidFill>
              <a:srgbClr val="002569"/>
            </a:solidFill>
          </a:ln>
        </p:spPr>
        <p:style>
          <a:lnRef idx="1">
            <a:schemeClr val="accent1"/>
          </a:lnRef>
          <a:fillRef idx="0">
            <a:schemeClr val="accent1"/>
          </a:fillRef>
          <a:effectRef idx="0">
            <a:schemeClr val="accent1"/>
          </a:effectRef>
          <a:fontRef idx="minor">
            <a:schemeClr val="tx1"/>
          </a:fontRef>
        </p:style>
      </p:cxnSp>
      <p:pic>
        <p:nvPicPr>
          <p:cNvPr id="14" name="Picture 13" descr="D:\Pictures\Background MN.jpg"/>
          <p:cNvPicPr>
            <a:picLocks noChangeAspect="1" noChangeArrowheads="1"/>
          </p:cNvPicPr>
          <p:nvPr/>
        </p:nvPicPr>
        <p:blipFill>
          <a:blip r:embed="rId3" cstate="print"/>
          <a:srcRect l="90000"/>
          <a:stretch>
            <a:fillRect/>
          </a:stretch>
        </p:blipFill>
        <p:spPr bwMode="auto">
          <a:xfrm>
            <a:off x="8458200" y="0"/>
            <a:ext cx="685800" cy="6858000"/>
          </a:xfrm>
          <a:prstGeom prst="rect">
            <a:avLst/>
          </a:prstGeom>
          <a:noFill/>
        </p:spPr>
      </p:pic>
      <p:pic>
        <p:nvPicPr>
          <p:cNvPr id="53262" name="Picture 14" descr="http://l.yimg.com/g/images/spaceout.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53264" name="Picture 16" descr="http://l.yimg.com/g/images/spaceout.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53266" name="Picture 18" descr="http://l.yimg.com/g/images/spaceout.gif"/>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cxnSp>
        <p:nvCxnSpPr>
          <p:cNvPr id="19" name="Straight Connector 18"/>
          <p:cNvCxnSpPr/>
          <p:nvPr/>
        </p:nvCxnSpPr>
        <p:spPr>
          <a:xfrm>
            <a:off x="0" y="3048000"/>
            <a:ext cx="8229600" cy="1588"/>
          </a:xfrm>
          <a:prstGeom prst="line">
            <a:avLst/>
          </a:prstGeom>
          <a:ln w="19050">
            <a:solidFill>
              <a:srgbClr val="002569"/>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1928035" y="6119035"/>
            <a:ext cx="4648200" cy="616695"/>
          </a:xfrm>
          <a:prstGeom prst="rect">
            <a:avLst/>
          </a:prstGeom>
        </p:spPr>
        <p:txBody>
          <a:bodyPr vert="horz" lIns="91440" tIns="45720" rIns="91440" bIns="45720" rtlCol="0" anchor="b">
            <a:noAutofit/>
          </a:bodyPr>
          <a:lstStyle/>
          <a:p>
            <a:pPr lvl="0" algn="ctr">
              <a:spcBef>
                <a:spcPct val="0"/>
              </a:spcBef>
            </a:pPr>
            <a:r>
              <a:rPr lang="en-US" sz="1600" dirty="0" smtClean="0">
                <a:solidFill>
                  <a:srgbClr val="000066"/>
                </a:solidFill>
                <a:ea typeface="+mj-ea"/>
                <a:cs typeface="Tahoma" pitchFamily="34" charset="0"/>
              </a:rPr>
              <a:t>May , 2012</a:t>
            </a:r>
            <a:endParaRPr kumimoji="0" lang="en-US" sz="1600" b="0" i="0" u="none" strike="noStrike" kern="1200" cap="none" spc="0" normalizeH="0" baseline="0" noProof="0" dirty="0" smtClean="0">
              <a:ln>
                <a:noFill/>
              </a:ln>
              <a:solidFill>
                <a:srgbClr val="000066"/>
              </a:solidFill>
              <a:effectLst/>
              <a:uLnTx/>
              <a:uFillTx/>
              <a:ea typeface="+mj-ea"/>
              <a:cs typeface="Tahoma" pitchFamily="34" charset="0"/>
            </a:endParaRPr>
          </a:p>
        </p:txBody>
      </p:sp>
      <p:sp>
        <p:nvSpPr>
          <p:cNvPr id="17" name="Slide Number Placeholder 16"/>
          <p:cNvSpPr>
            <a:spLocks noGrp="1"/>
          </p:cNvSpPr>
          <p:nvPr>
            <p:ph type="sldNum" sz="quarter" idx="4294967295"/>
          </p:nvPr>
        </p:nvSpPr>
        <p:spPr>
          <a:xfrm>
            <a:off x="6553200" y="6356350"/>
            <a:ext cx="2133600" cy="365125"/>
          </a:xfrm>
        </p:spPr>
        <p:txBody>
          <a:bodyPr/>
          <a:lstStyle/>
          <a:p>
            <a:fld id="{79B29857-5839-4A3A-B96E-68F1CB1709AB}" type="slidenum">
              <a:rPr lang="en-US" smtClean="0"/>
              <a:pPr/>
              <a:t>2</a:t>
            </a:fld>
            <a:endParaRPr lang="en-US" dirty="0"/>
          </a:p>
        </p:txBody>
      </p:sp>
      <p:sp>
        <p:nvSpPr>
          <p:cNvPr id="18" name="TextBox 17"/>
          <p:cNvSpPr txBox="1"/>
          <p:nvPr/>
        </p:nvSpPr>
        <p:spPr>
          <a:xfrm>
            <a:off x="1219200" y="3733800"/>
            <a:ext cx="64770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smtClean="0"/>
              <a:t>OVERVIEW ON DBM</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5105400"/>
          </a:xfrm>
        </p:spPr>
        <p:txBody>
          <a:bodyPr>
            <a:noAutofit/>
          </a:bodyPr>
          <a:lstStyle/>
          <a:p>
            <a:pPr marL="233363" lvl="1" indent="-233363" algn="just">
              <a:spcBef>
                <a:spcPts val="800"/>
              </a:spcBef>
              <a:spcAft>
                <a:spcPts val="800"/>
              </a:spcAft>
              <a:buClr>
                <a:srgbClr val="000066"/>
              </a:buClr>
              <a:buFont typeface="Wingdings" pitchFamily="2" charset="2"/>
              <a:buChar char="§"/>
            </a:pPr>
            <a:r>
              <a:rPr lang="en-GB" sz="2000" dirty="0" smtClean="0">
                <a:ea typeface="Tahoma" pitchFamily="34" charset="0"/>
              </a:rPr>
              <a:t>Inaugurated on May 12, 2011 as the </a:t>
            </a:r>
            <a:r>
              <a:rPr lang="en-GB" sz="2000" b="1" dirty="0" smtClean="0">
                <a:ea typeface="Tahoma" pitchFamily="34" charset="0"/>
              </a:rPr>
              <a:t>development policy bank </a:t>
            </a:r>
            <a:r>
              <a:rPr lang="en-GB" sz="2000" dirty="0" smtClean="0">
                <a:ea typeface="Tahoma" pitchFamily="34" charset="0"/>
              </a:rPr>
              <a:t>to provide long-term financing for projects consistent with the Government Development Strategy. </a:t>
            </a:r>
          </a:p>
          <a:p>
            <a:pPr marL="233363" lvl="1" indent="-233363" algn="just">
              <a:spcBef>
                <a:spcPts val="800"/>
              </a:spcBef>
              <a:spcAft>
                <a:spcPts val="800"/>
              </a:spcAft>
              <a:buClr>
                <a:srgbClr val="000066"/>
              </a:buClr>
              <a:buFont typeface="Wingdings" pitchFamily="2" charset="2"/>
              <a:buChar char="§"/>
            </a:pPr>
            <a:r>
              <a:rPr lang="en-GB" sz="2000" b="1" dirty="0" smtClean="0">
                <a:ea typeface="Tahoma" pitchFamily="34" charset="0"/>
              </a:rPr>
              <a:t>100% state-owned bank </a:t>
            </a:r>
            <a:r>
              <a:rPr lang="en-GB" sz="2000" dirty="0" smtClean="0">
                <a:ea typeface="Tahoma" pitchFamily="34" charset="0"/>
              </a:rPr>
              <a:t>under the Development Bank of Mongolia Law.</a:t>
            </a:r>
            <a:endParaRPr lang="en-US" sz="2000" dirty="0" smtClean="0">
              <a:ea typeface="Tahoma" pitchFamily="34" charset="0"/>
            </a:endParaRPr>
          </a:p>
          <a:p>
            <a:pPr marL="233363" lvl="1" indent="-233363" algn="just">
              <a:spcBef>
                <a:spcPts val="800"/>
              </a:spcBef>
              <a:spcAft>
                <a:spcPts val="800"/>
              </a:spcAft>
              <a:buClr>
                <a:srgbClr val="000066"/>
              </a:buClr>
              <a:buFont typeface="Wingdings" pitchFamily="2" charset="2"/>
              <a:buChar char="§"/>
            </a:pPr>
            <a:r>
              <a:rPr lang="en-GB" sz="2000" dirty="0" smtClean="0">
                <a:ea typeface="Tahoma" pitchFamily="34" charset="0"/>
              </a:rPr>
              <a:t>Key instrument for implementation of the State Policy for industrial and infrastructure development projects.</a:t>
            </a:r>
          </a:p>
          <a:p>
            <a:pPr marL="633413" lvl="2" indent="-233363" algn="just">
              <a:spcBef>
                <a:spcPts val="800"/>
              </a:spcBef>
              <a:spcAft>
                <a:spcPts val="800"/>
              </a:spcAft>
              <a:buClr>
                <a:srgbClr val="000066"/>
              </a:buClr>
              <a:buFont typeface="Wingdings" pitchFamily="2" charset="2"/>
              <a:buChar char="§"/>
            </a:pPr>
            <a:r>
              <a:rPr lang="en-GB" sz="1800" dirty="0" smtClean="0">
                <a:ea typeface="Tahoma" pitchFamily="34" charset="0"/>
              </a:rPr>
              <a:t>Promote regional development and assist reduction of urban-rural disparities.</a:t>
            </a:r>
            <a:endParaRPr lang="en-GB" sz="1800" b="1" dirty="0" smtClean="0">
              <a:ea typeface="Tahoma" pitchFamily="34" charset="0"/>
            </a:endParaRPr>
          </a:p>
          <a:p>
            <a:pPr marL="633413" lvl="2" indent="-233363" algn="just">
              <a:spcBef>
                <a:spcPts val="800"/>
              </a:spcBef>
              <a:spcAft>
                <a:spcPts val="800"/>
              </a:spcAft>
              <a:buClr>
                <a:srgbClr val="000066"/>
              </a:buClr>
              <a:buFont typeface="Wingdings" pitchFamily="2" charset="2"/>
              <a:buChar char="§"/>
            </a:pPr>
            <a:r>
              <a:rPr lang="en-GB" sz="1800" dirty="0" smtClean="0">
                <a:ea typeface="Tahoma" pitchFamily="34" charset="0"/>
              </a:rPr>
              <a:t>Facilitate co-financing strategic projects with foreign and domestic investors.</a:t>
            </a:r>
          </a:p>
          <a:p>
            <a:pPr marL="233363" indent="-233363" algn="just">
              <a:spcBef>
                <a:spcPts val="800"/>
              </a:spcBef>
              <a:spcAft>
                <a:spcPts val="800"/>
              </a:spcAft>
              <a:buClr>
                <a:srgbClr val="000066"/>
              </a:buClr>
              <a:buFont typeface="Wingdings" pitchFamily="2" charset="2"/>
              <a:buChar char="§"/>
            </a:pPr>
            <a:r>
              <a:rPr lang="en-US" dirty="0" smtClean="0">
                <a:ea typeface="Tahoma" pitchFamily="34" charset="0"/>
              </a:rPr>
              <a:t>Total Equity </a:t>
            </a:r>
            <a:r>
              <a:rPr lang="en-US" b="1" dirty="0" smtClean="0">
                <a:ea typeface="Tahoma" pitchFamily="34" charset="0"/>
              </a:rPr>
              <a:t>43 </a:t>
            </a:r>
            <a:r>
              <a:rPr lang="en-US" b="1" dirty="0" err="1" smtClean="0">
                <a:ea typeface="Tahoma" pitchFamily="34" charset="0"/>
              </a:rPr>
              <a:t>bln</a:t>
            </a:r>
            <a:r>
              <a:rPr lang="en-US" b="1" dirty="0" smtClean="0">
                <a:ea typeface="Tahoma" pitchFamily="34" charset="0"/>
              </a:rPr>
              <a:t> MNT </a:t>
            </a:r>
            <a:r>
              <a:rPr lang="en-US" dirty="0" smtClean="0">
                <a:ea typeface="Tahoma" pitchFamily="34" charset="0"/>
              </a:rPr>
              <a:t>as of 1</a:t>
            </a:r>
            <a:r>
              <a:rPr lang="en-US" baseline="30000" dirty="0" smtClean="0">
                <a:ea typeface="Tahoma" pitchFamily="34" charset="0"/>
              </a:rPr>
              <a:t>st</a:t>
            </a:r>
            <a:r>
              <a:rPr lang="en-US" dirty="0" smtClean="0">
                <a:ea typeface="Tahoma" pitchFamily="34" charset="0"/>
              </a:rPr>
              <a:t> quarter of 2012.</a:t>
            </a:r>
          </a:p>
          <a:p>
            <a:pPr marL="233363" indent="-233363" algn="just">
              <a:spcBef>
                <a:spcPts val="800"/>
              </a:spcBef>
              <a:spcAft>
                <a:spcPts val="800"/>
              </a:spcAft>
              <a:buClr>
                <a:srgbClr val="000066"/>
              </a:buClr>
              <a:buFont typeface="Wingdings" pitchFamily="2" charset="2"/>
              <a:buChar char="§"/>
            </a:pPr>
            <a:r>
              <a:rPr lang="en-US" dirty="0" smtClean="0">
                <a:ea typeface="Tahoma" pitchFamily="34" charset="0"/>
              </a:rPr>
              <a:t>Successfully established </a:t>
            </a:r>
            <a:r>
              <a:rPr lang="en-US" b="1" dirty="0" smtClean="0">
                <a:ea typeface="Tahoma" pitchFamily="34" charset="0"/>
              </a:rPr>
              <a:t>USD 600 million </a:t>
            </a:r>
            <a:r>
              <a:rPr lang="en-US" dirty="0" smtClean="0">
                <a:ea typeface="Tahoma" pitchFamily="34" charset="0"/>
              </a:rPr>
              <a:t>EMTN </a:t>
            </a:r>
            <a:r>
              <a:rPr lang="en-US" dirty="0" err="1" smtClean="0">
                <a:ea typeface="Tahoma" pitchFamily="34" charset="0"/>
              </a:rPr>
              <a:t>Programme</a:t>
            </a:r>
            <a:r>
              <a:rPr lang="en-US" dirty="0" smtClean="0">
                <a:ea typeface="Tahoma" pitchFamily="34" charset="0"/>
              </a:rPr>
              <a:t>.</a:t>
            </a:r>
            <a:endParaRPr lang="en-GB" dirty="0" smtClean="0">
              <a:ea typeface="Tahoma" pitchFamily="34" charset="0"/>
            </a:endParaRPr>
          </a:p>
        </p:txBody>
      </p:sp>
      <p:sp>
        <p:nvSpPr>
          <p:cNvPr id="4" name="Slide Number Placeholder 3"/>
          <p:cNvSpPr>
            <a:spLocks noGrp="1"/>
          </p:cNvSpPr>
          <p:nvPr>
            <p:ph type="sldNum" sz="quarter" idx="12"/>
          </p:nvPr>
        </p:nvSpPr>
        <p:spPr/>
        <p:txBody>
          <a:bodyPr/>
          <a:lstStyle/>
          <a:p>
            <a:r>
              <a:rPr lang="en-US" dirty="0" smtClean="0"/>
              <a:t>5</a:t>
            </a:r>
            <a:endParaRPr lang="en-US" dirty="0"/>
          </a:p>
        </p:txBody>
      </p:sp>
      <p:sp>
        <p:nvSpPr>
          <p:cNvPr id="6" name="Title 1"/>
          <p:cNvSpPr>
            <a:spLocks noGrp="1"/>
          </p:cNvSpPr>
          <p:nvPr>
            <p:ph type="title"/>
          </p:nvPr>
        </p:nvSpPr>
        <p:spPr>
          <a:xfrm>
            <a:off x="279075" y="110363"/>
            <a:ext cx="8229600" cy="487362"/>
          </a:xfrm>
        </p:spPr>
        <p:txBody>
          <a:bodyPr>
            <a:noAutofit/>
          </a:bodyPr>
          <a:lstStyle/>
          <a:p>
            <a:r>
              <a:rPr lang="en-US" sz="3000" b="0" dirty="0" smtClean="0">
                <a:latin typeface="+mn-lt"/>
                <a:ea typeface="Tahoma" pitchFamily="34" charset="0"/>
              </a:rPr>
              <a:t>Development Bank of Mongolia Highlights</a:t>
            </a:r>
            <a:endParaRPr lang="en-US" sz="3000" b="0" dirty="0">
              <a:latin typeface="+mn-lt"/>
              <a:ea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175" y="914400"/>
            <a:ext cx="8382000" cy="52578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100" b="1" u="sng"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79B29857-5839-4A3A-B96E-68F1CB1709AB}" type="slidenum">
              <a:rPr lang="en-US" smtClean="0"/>
              <a:pPr/>
              <a:t>4</a:t>
            </a:fld>
            <a:endParaRPr lang="en-US" dirty="0"/>
          </a:p>
        </p:txBody>
      </p:sp>
      <p:sp>
        <p:nvSpPr>
          <p:cNvPr id="4" name="Title 3"/>
          <p:cNvSpPr>
            <a:spLocks noGrp="1"/>
          </p:cNvSpPr>
          <p:nvPr>
            <p:ph type="title"/>
          </p:nvPr>
        </p:nvSpPr>
        <p:spPr/>
        <p:txBody>
          <a:bodyPr/>
          <a:lstStyle/>
          <a:p>
            <a:r>
              <a:rPr lang="en-US" dirty="0" smtClean="0"/>
              <a:t>Scope of DBM Financing by Law </a:t>
            </a:r>
            <a:endParaRPr lang="en-US" dirty="0"/>
          </a:p>
        </p:txBody>
      </p:sp>
      <p:graphicFrame>
        <p:nvGraphicFramePr>
          <p:cNvPr id="5" name="Table 4"/>
          <p:cNvGraphicFramePr>
            <a:graphicFrameLocks noGrp="1"/>
          </p:cNvGraphicFramePr>
          <p:nvPr/>
        </p:nvGraphicFramePr>
        <p:xfrm>
          <a:off x="685800" y="1295400"/>
          <a:ext cx="7848600" cy="1143000"/>
        </p:xfrm>
        <a:graphic>
          <a:graphicData uri="http://schemas.openxmlformats.org/drawingml/2006/table">
            <a:tbl>
              <a:tblPr firstRow="1" bandRow="1">
                <a:tableStyleId>{5C22544A-7EE6-4342-B048-85BDC9FD1C3A}</a:tableStyleId>
              </a:tblPr>
              <a:tblGrid>
                <a:gridCol w="7848600"/>
              </a:tblGrid>
              <a:tr h="1143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DBM shall provide loan to the projects and programs that are approved by the Parliament and Parliament shall approve the projects and programs each year during its spring session (Article 8.1 of DBM Law)  </a:t>
                      </a:r>
                      <a:endParaRPr lang="en-US" dirty="0"/>
                    </a:p>
                  </a:txBody>
                  <a:tcPr/>
                </a:tc>
              </a:tr>
            </a:tbl>
          </a:graphicData>
        </a:graphic>
      </p:graphicFrame>
      <p:graphicFrame>
        <p:nvGraphicFramePr>
          <p:cNvPr id="7" name="Table 6"/>
          <p:cNvGraphicFramePr>
            <a:graphicFrameLocks noGrp="1"/>
          </p:cNvGraphicFramePr>
          <p:nvPr/>
        </p:nvGraphicFramePr>
        <p:xfrm>
          <a:off x="685800" y="3810000"/>
          <a:ext cx="7848600" cy="1295400"/>
        </p:xfrm>
        <a:graphic>
          <a:graphicData uri="http://schemas.openxmlformats.org/drawingml/2006/table">
            <a:tbl>
              <a:tblPr firstRow="1" bandRow="1">
                <a:tableStyleId>{5C22544A-7EE6-4342-B048-85BDC9FD1C3A}</a:tableStyleId>
              </a:tblPr>
              <a:tblGrid>
                <a:gridCol w="7848600"/>
              </a:tblGrid>
              <a:tr h="1295400">
                <a:tc>
                  <a:txBody>
                    <a:bodyPr/>
                    <a:lstStyle/>
                    <a:p>
                      <a:r>
                        <a:rPr lang="en-US" dirty="0" smtClean="0"/>
                        <a:t>The Board of DBM shall approve the list of projects and programs to be financed by the source that DBM raised without Government guarantee. </a:t>
                      </a:r>
                    </a:p>
                    <a:p>
                      <a:r>
                        <a:rPr lang="en-US" dirty="0" smtClean="0"/>
                        <a:t>(Article 9.3 of DBM Law)  </a:t>
                      </a:r>
                      <a:endParaRPr lang="en-US" dirty="0"/>
                    </a:p>
                  </a:txBody>
                  <a:tcPr/>
                </a:tc>
              </a:tr>
            </a:tbl>
          </a:graphicData>
        </a:graphic>
      </p:graphicFrame>
      <p:sp>
        <p:nvSpPr>
          <p:cNvPr id="10" name="TextBox 9"/>
          <p:cNvSpPr txBox="1"/>
          <p:nvPr/>
        </p:nvSpPr>
        <p:spPr>
          <a:xfrm>
            <a:off x="762000" y="2590800"/>
            <a:ext cx="7772400" cy="923330"/>
          </a:xfrm>
          <a:prstGeom prst="rect">
            <a:avLst/>
          </a:prstGeom>
          <a:noFill/>
        </p:spPr>
        <p:txBody>
          <a:bodyPr wrap="square" rtlCol="0">
            <a:spAutoFit/>
          </a:bodyPr>
          <a:lstStyle/>
          <a:p>
            <a:pPr>
              <a:buFont typeface="Wingdings" pitchFamily="2" charset="2"/>
              <a:buChar char="Ø"/>
              <a:defRPr/>
            </a:pPr>
            <a:r>
              <a:rPr lang="en-US" dirty="0" smtClean="0">
                <a:solidFill>
                  <a:srgbClr val="002060"/>
                </a:solidFill>
              </a:rPr>
              <a:t>    DBM can provide financing for the Parliament approved projects stated in the </a:t>
            </a:r>
          </a:p>
          <a:p>
            <a:pPr>
              <a:defRPr/>
            </a:pPr>
            <a:r>
              <a:rPr lang="en-US" dirty="0" smtClean="0">
                <a:solidFill>
                  <a:srgbClr val="002060"/>
                </a:solidFill>
              </a:rPr>
              <a:t>        Article 8.1  in case there is Government guarantee for those projects and</a:t>
            </a:r>
          </a:p>
          <a:p>
            <a:pPr>
              <a:defRPr/>
            </a:pPr>
            <a:r>
              <a:rPr lang="en-US" dirty="0" smtClean="0">
                <a:solidFill>
                  <a:srgbClr val="002060"/>
                </a:solidFill>
              </a:rPr>
              <a:t>        programs. </a:t>
            </a:r>
            <a:endParaRPr lang="en-US"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175" y="914400"/>
            <a:ext cx="8382000" cy="5257800"/>
          </a:xfrm>
        </p:spPr>
        <p:txBody>
          <a:bodyPr>
            <a:normAutofit/>
          </a:bodyPr>
          <a:lstStyle/>
          <a:p>
            <a:r>
              <a:rPr lang="en-US" sz="2400" b="1" dirty="0" smtClean="0"/>
              <a:t>Currently approved projects and programs by  </a:t>
            </a:r>
          </a:p>
          <a:p>
            <a:r>
              <a:rPr lang="en-US" sz="2400" b="1" dirty="0" smtClean="0"/>
              <a:t>Parliament Resolution # 15 of 2011:  </a:t>
            </a:r>
          </a:p>
          <a:p>
            <a:pPr>
              <a:lnSpc>
                <a:spcPct val="150000"/>
              </a:lnSpc>
            </a:pPr>
            <a:r>
              <a:rPr lang="en-US" dirty="0" smtClean="0"/>
              <a:t>	1. “New Development Program” – Parliament Resolution # 36 of 2010</a:t>
            </a:r>
          </a:p>
          <a:p>
            <a:pPr>
              <a:lnSpc>
                <a:spcPct val="150000"/>
              </a:lnSpc>
            </a:pPr>
            <a:r>
              <a:rPr lang="en-US" dirty="0" smtClean="0"/>
              <a:t>	2. “State Policy on Railway Transportation” – Parliament Resolution # 32 of 2010</a:t>
            </a:r>
          </a:p>
          <a:p>
            <a:pPr>
              <a:lnSpc>
                <a:spcPct val="150000"/>
              </a:lnSpc>
            </a:pPr>
            <a:r>
              <a:rPr lang="en-US" dirty="0" smtClean="0"/>
              <a:t>	3. “</a:t>
            </a:r>
            <a:r>
              <a:rPr lang="en-US" dirty="0" err="1" smtClean="0"/>
              <a:t>Sainshand</a:t>
            </a:r>
            <a:r>
              <a:rPr lang="en-US" dirty="0" smtClean="0"/>
              <a:t> Industrial Park” – Parliament Resolution # 47 of 2010</a:t>
            </a:r>
          </a:p>
          <a:p>
            <a:pPr>
              <a:lnSpc>
                <a:spcPct val="150000"/>
              </a:lnSpc>
            </a:pPr>
            <a:r>
              <a:rPr lang="en-US" dirty="0" smtClean="0"/>
              <a:t>	4. “The list of road and power infrastructure projects which are to be self-financed and reimbursed afterwards” – Parliament Resolution # 47 of 2008  </a:t>
            </a:r>
          </a:p>
          <a:p>
            <a:pPr>
              <a:lnSpc>
                <a:spcPct val="150000"/>
              </a:lnSpc>
            </a:pPr>
            <a:endParaRPr lang="en-US" dirty="0" smtClean="0"/>
          </a:p>
          <a:p>
            <a:pPr>
              <a:lnSpc>
                <a:spcPct val="150000"/>
              </a:lnSpc>
            </a:pPr>
            <a:endParaRPr lang="en-US" dirty="0"/>
          </a:p>
        </p:txBody>
      </p:sp>
      <p:sp>
        <p:nvSpPr>
          <p:cNvPr id="3" name="Slide Number Placeholder 2"/>
          <p:cNvSpPr>
            <a:spLocks noGrp="1"/>
          </p:cNvSpPr>
          <p:nvPr>
            <p:ph type="sldNum" sz="quarter" idx="12"/>
          </p:nvPr>
        </p:nvSpPr>
        <p:spPr/>
        <p:txBody>
          <a:bodyPr/>
          <a:lstStyle/>
          <a:p>
            <a:fld id="{79B29857-5839-4A3A-B96E-68F1CB1709AB}" type="slidenum">
              <a:rPr lang="en-US" smtClean="0"/>
              <a:pPr/>
              <a:t>5</a:t>
            </a:fld>
            <a:endParaRPr lang="en-US" dirty="0"/>
          </a:p>
        </p:txBody>
      </p:sp>
      <p:sp>
        <p:nvSpPr>
          <p:cNvPr id="4" name="Title 3"/>
          <p:cNvSpPr>
            <a:spLocks noGrp="1"/>
          </p:cNvSpPr>
          <p:nvPr>
            <p:ph type="title"/>
          </p:nvPr>
        </p:nvSpPr>
        <p:spPr/>
        <p:txBody>
          <a:bodyPr/>
          <a:lstStyle/>
          <a:p>
            <a:r>
              <a:rPr lang="en-US" dirty="0" smtClean="0"/>
              <a:t>Scope of DBM Operation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2944" y="836712"/>
            <a:ext cx="8604956" cy="338554"/>
          </a:xfrm>
          <a:prstGeom prst="rect">
            <a:avLst/>
          </a:prstGeom>
          <a:noFill/>
        </p:spPr>
        <p:txBody>
          <a:bodyPr wrap="square" rtlCol="0">
            <a:spAutoFit/>
          </a:bodyPr>
          <a:lstStyle/>
          <a:p>
            <a:pPr marL="92075" indent="-92075">
              <a:buClr>
                <a:srgbClr val="FF0000"/>
              </a:buClr>
            </a:pPr>
            <a:r>
              <a:rPr lang="en-GB" sz="1600" dirty="0" smtClean="0">
                <a:solidFill>
                  <a:srgbClr val="000066"/>
                </a:solidFill>
                <a:latin typeface="+mj-lt"/>
                <a:cs typeface="Times New Roman" pitchFamily="18" charset="0"/>
              </a:rPr>
              <a:t>Primary focus on infrastructure and industrial development</a:t>
            </a:r>
            <a:endParaRPr lang="en-GB" sz="1600" dirty="0">
              <a:solidFill>
                <a:srgbClr val="000066"/>
              </a:solidFill>
              <a:latin typeface="+mj-lt"/>
              <a:cs typeface="Times New Roman" pitchFamily="18" charset="0"/>
            </a:endParaRPr>
          </a:p>
        </p:txBody>
      </p:sp>
      <p:pic>
        <p:nvPicPr>
          <p:cNvPr id="8" name="Picture 6" descr="http://www.speakwithoutinterruption.com/site/wp-content/uploads/Chinese-Industrial-Par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1613310"/>
            <a:ext cx="2499184" cy="136094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62"/>
          <p:cNvSpPr txBox="1">
            <a:spLocks noChangeArrowheads="1"/>
          </p:cNvSpPr>
          <p:nvPr/>
        </p:nvSpPr>
        <p:spPr bwMode="auto">
          <a:xfrm>
            <a:off x="381000" y="3059523"/>
            <a:ext cx="2489200" cy="3473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71450" indent="-17145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pPr algn="l">
              <a:spcBef>
                <a:spcPts val="400"/>
              </a:spcBef>
              <a:buClr>
                <a:srgbClr val="000066"/>
              </a:buClr>
              <a:buFont typeface="Wingdings" pitchFamily="2" charset="2"/>
              <a:buChar char="§"/>
            </a:pPr>
            <a:r>
              <a:rPr lang="en-GB" b="0" dirty="0" smtClean="0">
                <a:solidFill>
                  <a:srgbClr val="000066"/>
                </a:solidFill>
                <a:latin typeface="+mj-lt"/>
                <a:cs typeface="Times New Roman" pitchFamily="18" charset="0"/>
              </a:rPr>
              <a:t>Quadrupling its rail network will allow Mongolia to fully capitalize in its commodity endowment</a:t>
            </a:r>
          </a:p>
          <a:p>
            <a:pPr algn="l">
              <a:spcBef>
                <a:spcPts val="400"/>
              </a:spcBef>
              <a:buClr>
                <a:srgbClr val="000066"/>
              </a:buClr>
              <a:buFont typeface="Wingdings" pitchFamily="2" charset="2"/>
              <a:buChar char="§"/>
            </a:pPr>
            <a:r>
              <a:rPr lang="en-GB" b="0" dirty="0" smtClean="0">
                <a:solidFill>
                  <a:srgbClr val="000066"/>
                </a:solidFill>
                <a:latin typeface="+mj-lt"/>
                <a:cs typeface="Times New Roman" pitchFamily="18" charset="0"/>
              </a:rPr>
              <a:t>Strengthen Mongolia’s bargaining power for its resources</a:t>
            </a:r>
          </a:p>
          <a:p>
            <a:pPr algn="l">
              <a:spcBef>
                <a:spcPts val="400"/>
              </a:spcBef>
              <a:buClr>
                <a:srgbClr val="000066"/>
              </a:buClr>
              <a:buFont typeface="Wingdings" pitchFamily="2" charset="2"/>
              <a:buChar char="§"/>
            </a:pPr>
            <a:r>
              <a:rPr lang="en-GB" b="0" dirty="0" smtClean="0">
                <a:solidFill>
                  <a:srgbClr val="000066"/>
                </a:solidFill>
                <a:latin typeface="+mj-lt"/>
                <a:cs typeface="Times New Roman" pitchFamily="18" charset="0"/>
              </a:rPr>
              <a:t>Access to currently untapped metal deposits in Mongolia</a:t>
            </a:r>
            <a:endParaRPr lang="en-GB" b="0" dirty="0">
              <a:solidFill>
                <a:srgbClr val="000066"/>
              </a:solidFill>
              <a:latin typeface="+mj-lt"/>
              <a:cs typeface="Times New Roman" pitchFamily="18" charset="0"/>
            </a:endParaRPr>
          </a:p>
        </p:txBody>
      </p:sp>
      <p:sp>
        <p:nvSpPr>
          <p:cNvPr id="10" name="Text Box 62"/>
          <p:cNvSpPr txBox="1">
            <a:spLocks noChangeArrowheads="1"/>
          </p:cNvSpPr>
          <p:nvPr/>
        </p:nvSpPr>
        <p:spPr bwMode="auto">
          <a:xfrm>
            <a:off x="6229084" y="3059523"/>
            <a:ext cx="2533916" cy="2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71450" indent="-17145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pPr algn="l">
              <a:spcBef>
                <a:spcPts val="400"/>
              </a:spcBef>
              <a:buClr>
                <a:srgbClr val="000066"/>
              </a:buClr>
              <a:buFont typeface="Wingdings" pitchFamily="2" charset="2"/>
              <a:buChar char="§"/>
            </a:pPr>
            <a:r>
              <a:rPr lang="en-GB" b="0" dirty="0" smtClean="0">
                <a:solidFill>
                  <a:srgbClr val="000066"/>
                </a:solidFill>
                <a:latin typeface="+mj-lt"/>
                <a:cs typeface="Times New Roman" pitchFamily="18" charset="0"/>
              </a:rPr>
              <a:t>Creation of downstream industries would enable Mongolia to achieve a more diversified and balanced economic growth </a:t>
            </a:r>
          </a:p>
          <a:p>
            <a:pPr algn="l">
              <a:spcBef>
                <a:spcPts val="400"/>
              </a:spcBef>
              <a:buClr>
                <a:srgbClr val="000066"/>
              </a:buClr>
              <a:buFont typeface="Wingdings" pitchFamily="2" charset="2"/>
              <a:buChar char="§"/>
            </a:pPr>
            <a:r>
              <a:rPr lang="en-GB" b="0" dirty="0" smtClean="0">
                <a:solidFill>
                  <a:srgbClr val="000066"/>
                </a:solidFill>
                <a:latin typeface="+mj-lt"/>
                <a:cs typeface="Times New Roman" pitchFamily="18" charset="0"/>
              </a:rPr>
              <a:t>Located in southern Mongolia with intersecting rail access on </a:t>
            </a:r>
            <a:r>
              <a:rPr lang="en-GB" b="0" dirty="0" err="1" smtClean="0">
                <a:solidFill>
                  <a:srgbClr val="000066"/>
                </a:solidFill>
                <a:latin typeface="+mj-lt"/>
                <a:cs typeface="Times New Roman" pitchFamily="18" charset="0"/>
              </a:rPr>
              <a:t>Tavan</a:t>
            </a:r>
            <a:r>
              <a:rPr lang="en-GB" b="0" dirty="0" smtClean="0">
                <a:solidFill>
                  <a:srgbClr val="000066"/>
                </a:solidFill>
                <a:latin typeface="+mj-lt"/>
                <a:cs typeface="Times New Roman" pitchFamily="18" charset="0"/>
              </a:rPr>
              <a:t> </a:t>
            </a:r>
            <a:r>
              <a:rPr lang="en-GB" b="0" dirty="0" err="1" smtClean="0">
                <a:solidFill>
                  <a:srgbClr val="000066"/>
                </a:solidFill>
                <a:latin typeface="+mj-lt"/>
                <a:cs typeface="Times New Roman" pitchFamily="18" charset="0"/>
              </a:rPr>
              <a:t>Tolgoi-Choibalsan</a:t>
            </a:r>
            <a:r>
              <a:rPr lang="en-GB" b="0" dirty="0" smtClean="0">
                <a:solidFill>
                  <a:srgbClr val="000066"/>
                </a:solidFill>
                <a:latin typeface="+mj-lt"/>
                <a:cs typeface="Times New Roman" pitchFamily="18" charset="0"/>
              </a:rPr>
              <a:t> railway</a:t>
            </a:r>
          </a:p>
          <a:p>
            <a:pPr algn="l">
              <a:spcBef>
                <a:spcPts val="400"/>
              </a:spcBef>
              <a:buClr>
                <a:srgbClr val="000066"/>
              </a:buClr>
              <a:buFont typeface="Wingdings" pitchFamily="2" charset="2"/>
              <a:buChar char="§"/>
            </a:pPr>
            <a:r>
              <a:rPr lang="en-GB" b="0" dirty="0" smtClean="0">
                <a:solidFill>
                  <a:srgbClr val="000066"/>
                </a:solidFill>
                <a:latin typeface="+mj-lt"/>
                <a:cs typeface="Times New Roman" pitchFamily="18" charset="0"/>
              </a:rPr>
              <a:t>The industrial complex could include an oil refinery, copper smelter, coking coal plant and water supply network </a:t>
            </a:r>
          </a:p>
        </p:txBody>
      </p:sp>
      <p:sp>
        <p:nvSpPr>
          <p:cNvPr id="11" name="Text Box 62"/>
          <p:cNvSpPr txBox="1">
            <a:spLocks noChangeArrowheads="1"/>
          </p:cNvSpPr>
          <p:nvPr/>
        </p:nvSpPr>
        <p:spPr bwMode="auto">
          <a:xfrm>
            <a:off x="3074967" y="3059523"/>
            <a:ext cx="3030537" cy="2731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71450" indent="-17145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algn="ctr" eaLnBrk="0" fontAlgn="base" hangingPunct="0">
              <a:spcBef>
                <a:spcPct val="50000"/>
              </a:spcBef>
              <a:spcAft>
                <a:spcPct val="0"/>
              </a:spcAft>
              <a:defRPr sz="1400" b="1">
                <a:solidFill>
                  <a:schemeClr val="tx1"/>
                </a:solidFill>
                <a:latin typeface="Arial" pitchFamily="34" charset="0"/>
              </a:defRPr>
            </a:lvl6pPr>
            <a:lvl7pPr marL="2971800" indent="-228600" algn="ctr" eaLnBrk="0" fontAlgn="base" hangingPunct="0">
              <a:spcBef>
                <a:spcPct val="50000"/>
              </a:spcBef>
              <a:spcAft>
                <a:spcPct val="0"/>
              </a:spcAft>
              <a:defRPr sz="1400" b="1">
                <a:solidFill>
                  <a:schemeClr val="tx1"/>
                </a:solidFill>
                <a:latin typeface="Arial" pitchFamily="34" charset="0"/>
              </a:defRPr>
            </a:lvl7pPr>
            <a:lvl8pPr marL="3429000" indent="-228600" algn="ctr" eaLnBrk="0" fontAlgn="base" hangingPunct="0">
              <a:spcBef>
                <a:spcPct val="50000"/>
              </a:spcBef>
              <a:spcAft>
                <a:spcPct val="0"/>
              </a:spcAft>
              <a:defRPr sz="1400" b="1">
                <a:solidFill>
                  <a:schemeClr val="tx1"/>
                </a:solidFill>
                <a:latin typeface="Arial" pitchFamily="34" charset="0"/>
              </a:defRPr>
            </a:lvl8pPr>
            <a:lvl9pPr marL="3886200" indent="-228600" algn="ctr" eaLnBrk="0" fontAlgn="base" hangingPunct="0">
              <a:spcBef>
                <a:spcPct val="50000"/>
              </a:spcBef>
              <a:spcAft>
                <a:spcPct val="0"/>
              </a:spcAft>
              <a:defRPr sz="1400" b="1">
                <a:solidFill>
                  <a:schemeClr val="tx1"/>
                </a:solidFill>
                <a:latin typeface="Arial" pitchFamily="34" charset="0"/>
              </a:defRPr>
            </a:lvl9pPr>
          </a:lstStyle>
          <a:p>
            <a:pPr algn="l">
              <a:spcBef>
                <a:spcPts val="400"/>
              </a:spcBef>
              <a:buClr>
                <a:srgbClr val="000066"/>
              </a:buClr>
              <a:buFont typeface="Wingdings" pitchFamily="2" charset="2"/>
              <a:buChar char="§"/>
            </a:pPr>
            <a:r>
              <a:rPr lang="en-GB" b="0" dirty="0" smtClean="0">
                <a:solidFill>
                  <a:srgbClr val="000066"/>
                </a:solidFill>
                <a:latin typeface="+mj-lt"/>
                <a:cs typeface="Times New Roman" pitchFamily="18" charset="0"/>
              </a:rPr>
              <a:t>Current infrastructure capacities no longer meet increasing demand of quality basic public services</a:t>
            </a:r>
          </a:p>
          <a:p>
            <a:pPr algn="l">
              <a:spcBef>
                <a:spcPts val="400"/>
              </a:spcBef>
              <a:buClr>
                <a:srgbClr val="000066"/>
              </a:buClr>
              <a:buFont typeface="Wingdings" pitchFamily="2" charset="2"/>
              <a:buChar char="§"/>
            </a:pPr>
            <a:r>
              <a:rPr lang="en-GB" b="0" dirty="0" smtClean="0">
                <a:solidFill>
                  <a:srgbClr val="000066"/>
                </a:solidFill>
                <a:latin typeface="+mj-lt"/>
                <a:cs typeface="Times New Roman" pitchFamily="18" charset="0"/>
              </a:rPr>
              <a:t>Improvements to current infrastructure would include:</a:t>
            </a:r>
          </a:p>
          <a:p>
            <a:pPr marL="342900" lvl="1" indent="-171450" algn="l">
              <a:spcBef>
                <a:spcPts val="400"/>
              </a:spcBef>
              <a:buClr>
                <a:srgbClr val="000066"/>
              </a:buClr>
              <a:buSzPct val="60000"/>
              <a:buFont typeface="Wingdings" pitchFamily="2" charset="2"/>
              <a:buChar char="Ø"/>
            </a:pPr>
            <a:r>
              <a:rPr lang="en-GB" dirty="0" smtClean="0">
                <a:solidFill>
                  <a:srgbClr val="000066"/>
                </a:solidFill>
                <a:latin typeface="+mj-lt"/>
                <a:cs typeface="Times New Roman" pitchFamily="18" charset="0"/>
              </a:rPr>
              <a:t>Energy</a:t>
            </a:r>
          </a:p>
          <a:p>
            <a:pPr marL="342900" lvl="1" indent="-171450" algn="l">
              <a:spcBef>
                <a:spcPts val="400"/>
              </a:spcBef>
              <a:buClr>
                <a:srgbClr val="000066"/>
              </a:buClr>
              <a:buSzPct val="60000"/>
              <a:buFont typeface="Wingdings" pitchFamily="2" charset="2"/>
              <a:buChar char="Ø"/>
            </a:pPr>
            <a:r>
              <a:rPr lang="en-GB" b="0" dirty="0" smtClean="0">
                <a:solidFill>
                  <a:srgbClr val="000066"/>
                </a:solidFill>
                <a:latin typeface="+mj-lt"/>
                <a:cs typeface="Times New Roman" pitchFamily="18" charset="0"/>
              </a:rPr>
              <a:t>Transportation</a:t>
            </a:r>
          </a:p>
          <a:p>
            <a:pPr marL="342900" lvl="1" indent="-171450" algn="l">
              <a:spcBef>
                <a:spcPts val="400"/>
              </a:spcBef>
              <a:buClr>
                <a:srgbClr val="000066"/>
              </a:buClr>
              <a:buSzPct val="60000"/>
              <a:buFont typeface="Wingdings" pitchFamily="2" charset="2"/>
              <a:buChar char="Ø"/>
            </a:pPr>
            <a:r>
              <a:rPr lang="en-GB" b="0" dirty="0">
                <a:solidFill>
                  <a:srgbClr val="000066"/>
                </a:solidFill>
                <a:latin typeface="+mj-lt"/>
                <a:cs typeface="Times New Roman" pitchFamily="18" charset="0"/>
              </a:rPr>
              <a:t>Telecommunications</a:t>
            </a:r>
          </a:p>
          <a:p>
            <a:pPr marL="342900" lvl="1" indent="-171450" algn="l">
              <a:spcBef>
                <a:spcPts val="400"/>
              </a:spcBef>
              <a:buClr>
                <a:srgbClr val="000066"/>
              </a:buClr>
              <a:buSzPct val="60000"/>
              <a:buFont typeface="Wingdings" pitchFamily="2" charset="2"/>
              <a:buChar char="Ø"/>
            </a:pPr>
            <a:r>
              <a:rPr lang="en-GB" b="0" dirty="0" smtClean="0">
                <a:solidFill>
                  <a:srgbClr val="000066"/>
                </a:solidFill>
                <a:latin typeface="+mj-lt"/>
                <a:cs typeface="Times New Roman" pitchFamily="18" charset="0"/>
              </a:rPr>
              <a:t>Infrastructure for housing projects</a:t>
            </a:r>
          </a:p>
        </p:txBody>
      </p:sp>
      <p:pic>
        <p:nvPicPr>
          <p:cNvPr id="12" name="Picture 19" descr="http://trak.in/wp-content/uploads/2009/04/telecom-tower.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677" r="2875"/>
          <a:stretch/>
        </p:blipFill>
        <p:spPr bwMode="auto">
          <a:xfrm>
            <a:off x="4701112" y="1613310"/>
            <a:ext cx="1400174" cy="1327150"/>
          </a:xfrm>
          <a:prstGeom prst="rect">
            <a:avLst/>
          </a:prstGeom>
          <a:ln>
            <a:noFill/>
          </a:ln>
          <a:effectLst>
            <a:outerShdw blurRad="292100" dist="139700" dir="2700000" algn="tl" rotWithShape="0">
              <a:schemeClr val="bg1">
                <a:alpha val="65000"/>
              </a:schemeClr>
            </a:outerShdw>
          </a:effectLst>
          <a:extLst>
            <a:ext uri="{909E8E84-426E-40DD-AFC4-6F175D3DCCD1}">
              <a14:hiddenFill xmlns:a14="http://schemas.microsoft.com/office/drawing/2010/main" xmlns="">
                <a:solidFill>
                  <a:srgbClr val="FFFFFF"/>
                </a:solidFill>
              </a14:hiddenFill>
            </a:ext>
          </a:extLst>
        </p:spPr>
      </p:pic>
      <p:pic>
        <p:nvPicPr>
          <p:cNvPr id="13" name="Picture 14" descr="http://www.ceec-wastewater.com/images/pro4-b.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685" r="28629"/>
          <a:stretch/>
        </p:blipFill>
        <p:spPr bwMode="auto">
          <a:xfrm>
            <a:off x="3619500" y="1613311"/>
            <a:ext cx="1458119" cy="1327150"/>
          </a:xfrm>
          <a:prstGeom prst="rect">
            <a:avLst/>
          </a:prstGeom>
          <a:ln>
            <a:noFill/>
          </a:ln>
          <a:effectLst>
            <a:outerShdw blurRad="292100" dist="139700" dir="2700000" algn="tl" rotWithShape="0">
              <a:schemeClr val="bg1">
                <a:alpha val="65000"/>
              </a:schemeClr>
            </a:outerShdw>
          </a:effectLst>
          <a:extLst>
            <a:ext uri="{909E8E84-426E-40DD-AFC4-6F175D3DCCD1}">
              <a14:hiddenFill xmlns:a14="http://schemas.microsoft.com/office/drawing/2010/main" xmlns="">
                <a:solidFill>
                  <a:srgbClr val="FFFFFF"/>
                </a:solidFill>
              </a14:hiddenFill>
            </a:ext>
          </a:extLst>
        </p:spPr>
      </p:pic>
      <p:pic>
        <p:nvPicPr>
          <p:cNvPr id="14" name="Picture 12" descr="http://zeroemissionproject.com/content/blog/img/electric-grid.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7631" r="4620"/>
          <a:stretch/>
        </p:blipFill>
        <p:spPr bwMode="auto">
          <a:xfrm>
            <a:off x="3071291" y="1613311"/>
            <a:ext cx="990600" cy="1327150"/>
          </a:xfrm>
          <a:prstGeom prst="rect">
            <a:avLst/>
          </a:prstGeom>
          <a:ln>
            <a:noFill/>
          </a:ln>
          <a:effectLst>
            <a:outerShdw blurRad="292100" dist="139700" dir="2700000" algn="tl" rotWithShape="0">
              <a:schemeClr val="bg1">
                <a:alpha val="65000"/>
              </a:schemeClr>
            </a:outerShdw>
          </a:effectLst>
          <a:extLst>
            <a:ext uri="{909E8E84-426E-40DD-AFC4-6F175D3DCCD1}">
              <a14:hiddenFill xmlns:a14="http://schemas.microsoft.com/office/drawing/2010/main" xmlns="">
                <a:solidFill>
                  <a:srgbClr val="FFFFFF"/>
                </a:solidFill>
              </a14:hiddenFill>
            </a:ext>
          </a:extLst>
        </p:spPr>
      </p:pic>
      <p:pic>
        <p:nvPicPr>
          <p:cNvPr id="16" name="Picture 2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8490" y="1619661"/>
            <a:ext cx="2539133" cy="132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8"/>
          <p:cNvSpPr>
            <a:spLocks noChangeArrowheads="1"/>
          </p:cNvSpPr>
          <p:nvPr/>
        </p:nvSpPr>
        <p:spPr bwMode="auto">
          <a:xfrm>
            <a:off x="382546" y="1376773"/>
            <a:ext cx="2527300" cy="236537"/>
          </a:xfrm>
          <a:prstGeom prst="rect">
            <a:avLst/>
          </a:prstGeom>
          <a:solidFill>
            <a:srgbClr val="000066"/>
          </a:solidFill>
          <a:ln w="3175" algn="ctr">
            <a:solidFill>
              <a:srgbClr val="000066"/>
            </a:solidFill>
            <a:miter lim="800000"/>
            <a:headEnd/>
            <a:tailEnd/>
          </a:ln>
          <a:effectLst/>
          <a:extLst/>
        </p:spPr>
        <p:txBody>
          <a:bodyPr wrap="none" lIns="45720" tIns="45720" rIns="45720" bIns="45720" anchor="ctr"/>
          <a:lstStyle/>
          <a:p>
            <a:r>
              <a:rPr lang="en-US" sz="1100" b="1" dirty="0" smtClean="0">
                <a:solidFill>
                  <a:schemeClr val="bg1"/>
                </a:solidFill>
              </a:rPr>
              <a:t>Integrated Mining &amp; Railway </a:t>
            </a:r>
            <a:r>
              <a:rPr lang="en-US" sz="1100" b="1" dirty="0">
                <a:solidFill>
                  <a:schemeClr val="bg1"/>
                </a:solidFill>
              </a:rPr>
              <a:t>S</a:t>
            </a:r>
            <a:r>
              <a:rPr lang="en-US" sz="1100" b="1" dirty="0" smtClean="0">
                <a:solidFill>
                  <a:schemeClr val="bg1"/>
                </a:solidFill>
              </a:rPr>
              <a:t>trategy</a:t>
            </a:r>
            <a:endParaRPr lang="en-US" sz="1100" b="1" dirty="0">
              <a:solidFill>
                <a:schemeClr val="bg1"/>
              </a:solidFill>
            </a:endParaRPr>
          </a:p>
        </p:txBody>
      </p:sp>
      <p:sp>
        <p:nvSpPr>
          <p:cNvPr id="19" name="Rectangle 8"/>
          <p:cNvSpPr>
            <a:spLocks noChangeArrowheads="1"/>
          </p:cNvSpPr>
          <p:nvPr/>
        </p:nvSpPr>
        <p:spPr bwMode="auto">
          <a:xfrm>
            <a:off x="3073400" y="1376772"/>
            <a:ext cx="3022599" cy="236537"/>
          </a:xfrm>
          <a:prstGeom prst="rect">
            <a:avLst/>
          </a:prstGeom>
          <a:solidFill>
            <a:srgbClr val="000066"/>
          </a:solidFill>
          <a:ln w="3175" algn="ctr">
            <a:solidFill>
              <a:srgbClr val="000066"/>
            </a:solidFill>
            <a:miter lim="800000"/>
            <a:headEnd/>
            <a:tailEnd/>
          </a:ln>
          <a:effectLst/>
          <a:extLst/>
        </p:spPr>
        <p:txBody>
          <a:bodyPr wrap="none" lIns="45720" tIns="45720" rIns="45720" bIns="45720" anchor="ctr"/>
          <a:lstStyle/>
          <a:p>
            <a:r>
              <a:rPr lang="en-US" sz="1100" b="1" dirty="0" smtClean="0">
                <a:solidFill>
                  <a:schemeClr val="bg1"/>
                </a:solidFill>
              </a:rPr>
              <a:t>Infrastructure &amp; Urban Development</a:t>
            </a:r>
            <a:endParaRPr lang="en-US" sz="1100" b="1" dirty="0">
              <a:solidFill>
                <a:schemeClr val="bg1"/>
              </a:solidFill>
            </a:endParaRPr>
          </a:p>
        </p:txBody>
      </p:sp>
      <p:sp>
        <p:nvSpPr>
          <p:cNvPr id="20" name="Rectangle 8"/>
          <p:cNvSpPr>
            <a:spLocks noChangeArrowheads="1"/>
          </p:cNvSpPr>
          <p:nvPr/>
        </p:nvSpPr>
        <p:spPr bwMode="auto">
          <a:xfrm>
            <a:off x="6248400" y="1376772"/>
            <a:ext cx="2445322" cy="236537"/>
          </a:xfrm>
          <a:prstGeom prst="rect">
            <a:avLst/>
          </a:prstGeom>
          <a:solidFill>
            <a:srgbClr val="000066"/>
          </a:solidFill>
          <a:ln w="3175" algn="ctr">
            <a:solidFill>
              <a:srgbClr val="000066"/>
            </a:solidFill>
            <a:miter lim="800000"/>
            <a:headEnd/>
            <a:tailEnd/>
          </a:ln>
          <a:effectLst/>
          <a:extLst/>
        </p:spPr>
        <p:txBody>
          <a:bodyPr wrap="none" lIns="45720" tIns="45720" rIns="45720" bIns="45720" anchor="ctr"/>
          <a:lstStyle/>
          <a:p>
            <a:r>
              <a:rPr lang="en-US" sz="1100" b="1" dirty="0" err="1" smtClean="0">
                <a:solidFill>
                  <a:schemeClr val="bg1"/>
                </a:solidFill>
              </a:rPr>
              <a:t>Sainshand</a:t>
            </a:r>
            <a:r>
              <a:rPr lang="en-US" sz="1100" b="1" dirty="0" smtClean="0">
                <a:solidFill>
                  <a:schemeClr val="bg1"/>
                </a:solidFill>
              </a:rPr>
              <a:t> Industrial Park</a:t>
            </a:r>
            <a:endParaRPr lang="en-US" sz="1100" b="1" dirty="0">
              <a:solidFill>
                <a:schemeClr val="bg1"/>
              </a:solidFill>
            </a:endParaRPr>
          </a:p>
        </p:txBody>
      </p:sp>
      <p:sp>
        <p:nvSpPr>
          <p:cNvPr id="23" name="Title 22"/>
          <p:cNvSpPr>
            <a:spLocks noGrp="1"/>
          </p:cNvSpPr>
          <p:nvPr>
            <p:ph type="title"/>
          </p:nvPr>
        </p:nvSpPr>
        <p:spPr/>
        <p:txBody>
          <a:bodyPr/>
          <a:lstStyle/>
          <a:p>
            <a:r>
              <a:rPr lang="en-US" b="0" dirty="0" smtClean="0">
                <a:latin typeface="Tahoma" pitchFamily="34" charset="0"/>
                <a:ea typeface="Tahoma" pitchFamily="34" charset="0"/>
              </a:rPr>
              <a:t>Projects and Programs</a:t>
            </a:r>
            <a:endParaRPr lang="en-US" b="0" dirty="0">
              <a:latin typeface="Tahoma" pitchFamily="34" charset="0"/>
              <a:ea typeface="Tahoma" pitchFamily="34" charset="0"/>
            </a:endParaRPr>
          </a:p>
        </p:txBody>
      </p:sp>
      <p:sp>
        <p:nvSpPr>
          <p:cNvPr id="24" name="Slide Number Placeholder 13"/>
          <p:cNvSpPr>
            <a:spLocks noGrp="1"/>
          </p:cNvSpPr>
          <p:nvPr>
            <p:ph type="sldNum" sz="quarter" idx="12"/>
          </p:nvPr>
        </p:nvSpPr>
        <p:spPr>
          <a:xfrm>
            <a:off x="6886626" y="6416675"/>
            <a:ext cx="2133600" cy="365125"/>
          </a:xfrm>
        </p:spPr>
        <p:txBody>
          <a:bodyPr/>
          <a:lstStyle/>
          <a:p>
            <a:endParaRPr lang="mn-MN" dirty="0" smtClean="0"/>
          </a:p>
          <a:p>
            <a:r>
              <a:rPr lang="mn-MN" dirty="0" smtClean="0"/>
              <a:t>6</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175" y="990600"/>
            <a:ext cx="8382000" cy="5181600"/>
          </a:xfrm>
        </p:spPr>
        <p:txBody>
          <a:bodyPr>
            <a:normAutofit fontScale="85000" lnSpcReduction="20000"/>
          </a:bodyPr>
          <a:lstStyle/>
          <a:p>
            <a:endParaRPr lang="en-US" dirty="0" smtClean="0"/>
          </a:p>
          <a:p>
            <a:pPr>
              <a:buFont typeface="Wingdings" pitchFamily="2" charset="2"/>
              <a:buChar char="Ø"/>
            </a:pPr>
            <a:r>
              <a:rPr lang="en-US" sz="2600" b="1" dirty="0" smtClean="0"/>
              <a:t>Bond Issuing:   </a:t>
            </a:r>
            <a:r>
              <a:rPr lang="en-US" sz="2200" dirty="0" smtClean="0"/>
              <a:t>Euro Mid-Term Notes (EMTN) </a:t>
            </a:r>
            <a:r>
              <a:rPr lang="en-US" sz="2200" dirty="0" err="1" smtClean="0"/>
              <a:t>Programme</a:t>
            </a:r>
            <a:endParaRPr lang="en-US" sz="2600" dirty="0" smtClean="0"/>
          </a:p>
          <a:p>
            <a:r>
              <a:rPr lang="en-US" sz="2200" b="1" dirty="0" smtClean="0"/>
              <a:t>	  -   </a:t>
            </a:r>
            <a:r>
              <a:rPr lang="en-US" sz="2200" dirty="0" smtClean="0"/>
              <a:t>We already successfully issued USD 600million in international market in </a:t>
            </a:r>
          </a:p>
          <a:p>
            <a:r>
              <a:rPr lang="en-US" sz="2200" dirty="0" smtClean="0"/>
              <a:t>             March 2012.</a:t>
            </a:r>
          </a:p>
          <a:p>
            <a:endParaRPr lang="en-US" sz="2200" dirty="0" smtClean="0"/>
          </a:p>
          <a:p>
            <a:pPr>
              <a:buFont typeface="Wingdings" pitchFamily="2" charset="2"/>
              <a:buChar char="Ø"/>
            </a:pPr>
            <a:r>
              <a:rPr lang="en-US" sz="2600" b="1" dirty="0" smtClean="0"/>
              <a:t>Feasibility Study Fund: </a:t>
            </a:r>
          </a:p>
          <a:p>
            <a:pPr lvl="1">
              <a:buFontTx/>
              <a:buChar char="-"/>
            </a:pPr>
            <a:r>
              <a:rPr lang="en-US" sz="1900" dirty="0" smtClean="0"/>
              <a:t>Foreign Government Fund such as EDCF, JAICA, ADB, Kuwait Fund</a:t>
            </a:r>
          </a:p>
          <a:p>
            <a:pPr lvl="1">
              <a:buNone/>
            </a:pPr>
            <a:endParaRPr lang="en-US" dirty="0" smtClean="0"/>
          </a:p>
          <a:p>
            <a:pPr>
              <a:buFont typeface="Wingdings" pitchFamily="2" charset="2"/>
              <a:buChar char="Ø"/>
            </a:pPr>
            <a:r>
              <a:rPr lang="en-US" sz="2600" b="1" dirty="0" smtClean="0"/>
              <a:t>On lending:  </a:t>
            </a:r>
            <a:r>
              <a:rPr lang="en-US" sz="2200" dirty="0" smtClean="0"/>
              <a:t>MOU with international banks </a:t>
            </a:r>
          </a:p>
          <a:p>
            <a:pPr lvl="1">
              <a:buNone/>
            </a:pPr>
            <a:r>
              <a:rPr lang="en-US" sz="2000" b="1" dirty="0" smtClean="0"/>
              <a:t>-</a:t>
            </a:r>
            <a:r>
              <a:rPr lang="en-US" sz="2000" dirty="0" smtClean="0"/>
              <a:t>    DBM is working to raise fund without Government Guarantee in order to provide financing for economically important projects.</a:t>
            </a:r>
          </a:p>
          <a:p>
            <a:pPr lvl="2">
              <a:buFontTx/>
              <a:buChar char="-"/>
            </a:pPr>
            <a:r>
              <a:rPr lang="en-US" sz="1900" dirty="0" smtClean="0"/>
              <a:t>MOU with Kuwait Fund for Arab Economic Development</a:t>
            </a:r>
          </a:p>
          <a:p>
            <a:pPr lvl="2">
              <a:buFontTx/>
              <a:buChar char="-"/>
            </a:pPr>
            <a:r>
              <a:rPr lang="en-US" sz="1900" dirty="0" smtClean="0"/>
              <a:t>MOU with Kuwait Investment Authority</a:t>
            </a:r>
          </a:p>
          <a:p>
            <a:pPr lvl="2">
              <a:buFontTx/>
              <a:buChar char="-"/>
            </a:pPr>
            <a:r>
              <a:rPr lang="en-US" sz="1900" dirty="0" smtClean="0"/>
              <a:t>MOU with China Development Bank</a:t>
            </a:r>
          </a:p>
          <a:p>
            <a:pPr lvl="2">
              <a:buFontTx/>
              <a:buChar char="-"/>
            </a:pPr>
            <a:r>
              <a:rPr lang="en-US" sz="1900" dirty="0" smtClean="0"/>
              <a:t>MOU with SMBC</a:t>
            </a:r>
          </a:p>
          <a:p>
            <a:pPr lvl="2">
              <a:buFontTx/>
              <a:buChar char="-"/>
            </a:pPr>
            <a:r>
              <a:rPr lang="en-US" sz="1900" dirty="0" smtClean="0"/>
              <a:t>MOU with US EXIM</a:t>
            </a:r>
          </a:p>
          <a:p>
            <a:pPr lvl="1">
              <a:buFontTx/>
              <a:buChar char="-"/>
            </a:pPr>
            <a:endParaRPr lang="en-US" dirty="0" smtClean="0"/>
          </a:p>
          <a:p>
            <a:r>
              <a:rPr lang="en-US" b="1" u="sng" dirty="0" smtClean="0"/>
              <a:t> </a:t>
            </a:r>
            <a:endParaRPr lang="en-US" dirty="0" smtClean="0"/>
          </a:p>
          <a:p>
            <a:endParaRPr lang="en-US" dirty="0"/>
          </a:p>
        </p:txBody>
      </p:sp>
      <p:sp>
        <p:nvSpPr>
          <p:cNvPr id="3" name="Slide Number Placeholder 2"/>
          <p:cNvSpPr>
            <a:spLocks noGrp="1"/>
          </p:cNvSpPr>
          <p:nvPr>
            <p:ph type="sldNum" sz="quarter" idx="12"/>
          </p:nvPr>
        </p:nvSpPr>
        <p:spPr/>
        <p:txBody>
          <a:bodyPr/>
          <a:lstStyle/>
          <a:p>
            <a:fld id="{79B29857-5839-4A3A-B96E-68F1CB1709AB}" type="slidenum">
              <a:rPr lang="en-US" smtClean="0"/>
              <a:pPr/>
              <a:t>7</a:t>
            </a:fld>
            <a:endParaRPr lang="en-US" dirty="0"/>
          </a:p>
        </p:txBody>
      </p:sp>
      <p:sp>
        <p:nvSpPr>
          <p:cNvPr id="4" name="Title 3"/>
          <p:cNvSpPr>
            <a:spLocks noGrp="1"/>
          </p:cNvSpPr>
          <p:nvPr>
            <p:ph type="title"/>
          </p:nvPr>
        </p:nvSpPr>
        <p:spPr/>
        <p:txBody>
          <a:bodyPr/>
          <a:lstStyle/>
          <a:p>
            <a:r>
              <a:rPr lang="en-US" dirty="0" smtClean="0"/>
              <a:t>Available funding sources at DBM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458200" cy="5105400"/>
          </a:xfrm>
        </p:spPr>
        <p:txBody>
          <a:bodyPr>
            <a:noAutofit/>
          </a:bodyPr>
          <a:lstStyle/>
          <a:p>
            <a:r>
              <a:rPr lang="en-US" b="1" dirty="0" smtClean="0"/>
              <a:t>Main conditions on DBM loans: </a:t>
            </a:r>
          </a:p>
          <a:p>
            <a:pPr>
              <a:buFont typeface="Wingdings" pitchFamily="2" charset="2"/>
              <a:buChar char="Ø"/>
            </a:pPr>
            <a:r>
              <a:rPr lang="en-US" dirty="0" smtClean="0"/>
              <a:t>Having interest rate below the average interest rate of other banks; providing preferential terms of loan. </a:t>
            </a:r>
          </a:p>
          <a:p>
            <a:pPr>
              <a:buFont typeface="Wingdings" pitchFamily="2" charset="2"/>
              <a:buChar char="Ø"/>
            </a:pPr>
            <a:r>
              <a:rPr lang="en-US" dirty="0" smtClean="0"/>
              <a:t>Loans must be backed up by loan collateral, guarantees and other methods of ensuring the obligation fulfillment</a:t>
            </a:r>
          </a:p>
          <a:p>
            <a:pPr>
              <a:buFontTx/>
              <a:buChar char="-"/>
            </a:pPr>
            <a:endParaRPr lang="en-US" dirty="0" smtClean="0"/>
          </a:p>
          <a:p>
            <a:r>
              <a:rPr lang="en-US" b="1" dirty="0" smtClean="0"/>
              <a:t>Main requirements for the project and programs to be financed by the DBM: </a:t>
            </a:r>
          </a:p>
          <a:p>
            <a:pPr>
              <a:buFont typeface="Wingdings" pitchFamily="2" charset="2"/>
              <a:buChar char="Ø"/>
            </a:pPr>
            <a:r>
              <a:rPr lang="en-US" dirty="0" smtClean="0"/>
              <a:t>Belonging to strategically important and priority sectors which are determined and approved by the Government;</a:t>
            </a:r>
          </a:p>
          <a:p>
            <a:pPr>
              <a:buFont typeface="Wingdings" pitchFamily="2" charset="2"/>
              <a:buChar char="Ø"/>
            </a:pPr>
            <a:r>
              <a:rPr lang="en-US" dirty="0" smtClean="0"/>
              <a:t>Having its design, budget and economical and technical feasibility study developed;</a:t>
            </a:r>
          </a:p>
          <a:p>
            <a:pPr>
              <a:buFont typeface="Wingdings" pitchFamily="2" charset="2"/>
              <a:buChar char="Ø"/>
            </a:pPr>
            <a:r>
              <a:rPr lang="en-US" dirty="0" smtClean="0"/>
              <a:t>Supporting economic growth, or aiming to produce value added goods that meet international and EU standards, and are exported,  or substitute import products </a:t>
            </a:r>
          </a:p>
        </p:txBody>
      </p:sp>
      <p:sp>
        <p:nvSpPr>
          <p:cNvPr id="4" name="Slide Number Placeholder 3"/>
          <p:cNvSpPr>
            <a:spLocks noGrp="1"/>
          </p:cNvSpPr>
          <p:nvPr>
            <p:ph type="sldNum" sz="quarter" idx="12"/>
          </p:nvPr>
        </p:nvSpPr>
        <p:spPr/>
        <p:txBody>
          <a:bodyPr/>
          <a:lstStyle/>
          <a:p>
            <a:fld id="{79B29857-5839-4A3A-B96E-68F1CB1709AB}" type="slidenum">
              <a:rPr lang="en-US" smtClean="0"/>
              <a:pPr/>
              <a:t>8</a:t>
            </a:fld>
            <a:endParaRPr lang="en-US" dirty="0"/>
          </a:p>
        </p:txBody>
      </p:sp>
      <p:sp>
        <p:nvSpPr>
          <p:cNvPr id="6" name="Title 1"/>
          <p:cNvSpPr>
            <a:spLocks noGrp="1"/>
          </p:cNvSpPr>
          <p:nvPr>
            <p:ph type="title"/>
          </p:nvPr>
        </p:nvSpPr>
        <p:spPr>
          <a:xfrm>
            <a:off x="279074" y="110363"/>
            <a:ext cx="8483925" cy="487362"/>
          </a:xfrm>
        </p:spPr>
        <p:txBody>
          <a:bodyPr>
            <a:noAutofit/>
          </a:bodyPr>
          <a:lstStyle/>
          <a:p>
            <a:r>
              <a:rPr lang="en-US" sz="2400" b="1" dirty="0" smtClean="0"/>
              <a:t>Requirements of DBM Financing (by Law) </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458200" cy="5257800"/>
          </a:xfrm>
        </p:spPr>
        <p:txBody>
          <a:bodyPr>
            <a:noAutofit/>
          </a:bodyPr>
          <a:lstStyle/>
          <a:p>
            <a:pPr>
              <a:buFont typeface="Wingdings" pitchFamily="2" charset="2"/>
              <a:buChar char="Ø"/>
            </a:pPr>
            <a:r>
              <a:rPr lang="en-US" sz="2400" dirty="0" smtClean="0"/>
              <a:t>Role of DBM</a:t>
            </a:r>
          </a:p>
        </p:txBody>
      </p:sp>
      <p:sp>
        <p:nvSpPr>
          <p:cNvPr id="4" name="Slide Number Placeholder 3"/>
          <p:cNvSpPr>
            <a:spLocks noGrp="1"/>
          </p:cNvSpPr>
          <p:nvPr>
            <p:ph type="sldNum" sz="quarter" idx="12"/>
          </p:nvPr>
        </p:nvSpPr>
        <p:spPr/>
        <p:txBody>
          <a:bodyPr/>
          <a:lstStyle/>
          <a:p>
            <a:fld id="{79B29857-5839-4A3A-B96E-68F1CB1709AB}" type="slidenum">
              <a:rPr lang="en-US" smtClean="0"/>
              <a:pPr/>
              <a:t>9</a:t>
            </a:fld>
            <a:endParaRPr lang="en-US" dirty="0"/>
          </a:p>
        </p:txBody>
      </p:sp>
      <p:sp>
        <p:nvSpPr>
          <p:cNvPr id="6" name="Title 1"/>
          <p:cNvSpPr>
            <a:spLocks noGrp="1"/>
          </p:cNvSpPr>
          <p:nvPr>
            <p:ph type="title"/>
          </p:nvPr>
        </p:nvSpPr>
        <p:spPr>
          <a:xfrm>
            <a:off x="279074" y="110363"/>
            <a:ext cx="8483925" cy="487362"/>
          </a:xfrm>
        </p:spPr>
        <p:txBody>
          <a:bodyPr>
            <a:noAutofit/>
          </a:bodyPr>
          <a:lstStyle/>
          <a:p>
            <a:pPr lvl="0"/>
            <a:r>
              <a:rPr lang="en-US" sz="2400" dirty="0" smtClean="0"/>
              <a:t>What DBM can do for the development projects  </a:t>
            </a:r>
            <a:endParaRPr lang="en-US" sz="2400" dirty="0"/>
          </a:p>
        </p:txBody>
      </p:sp>
      <p:graphicFrame>
        <p:nvGraphicFramePr>
          <p:cNvPr id="8" name="Diagram 7"/>
          <p:cNvGraphicFramePr/>
          <p:nvPr/>
        </p:nvGraphicFramePr>
        <p:xfrm>
          <a:off x="304800" y="1371600"/>
          <a:ext cx="8610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7654</TotalTime>
  <Words>1360</Words>
  <Application>Microsoft Office PowerPoint</Application>
  <PresentationFormat>On-screen Show (4:3)</PresentationFormat>
  <Paragraphs>254</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Development Bank of Mongolia Highlights</vt:lpstr>
      <vt:lpstr>Scope of DBM Financing by Law </vt:lpstr>
      <vt:lpstr>Scope of DBM Operation </vt:lpstr>
      <vt:lpstr>Projects and Programs</vt:lpstr>
      <vt:lpstr>Available funding sources at DBM</vt:lpstr>
      <vt:lpstr>Requirements of DBM Financing (by Law) </vt:lpstr>
      <vt:lpstr>What DBM can do for the development projects  </vt:lpstr>
      <vt:lpstr>Slide 10</vt:lpstr>
      <vt:lpstr>Energy Sector Projects </vt:lpstr>
      <vt:lpstr>Energy Sector Projects </vt:lpstr>
      <vt:lpstr>Energy Sector Projects </vt:lpstr>
      <vt:lpstr>Typical Financing  Structure for Power Project</vt:lpstr>
      <vt:lpstr>How DBM can support Energy Sector Projects </vt:lpstr>
      <vt:lpstr>How DBM can support Energy Sector Projects </vt:lpstr>
      <vt:lpstr>Issues to be addressed</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dc:title>
  <dc:creator>Och</dc:creator>
  <dc:description>МОНГОЛ  УЛСЫН_x000d_ХӨГЖЛИЙН  БАНК</dc:description>
  <cp:lastModifiedBy>Web site project finishing touch</cp:lastModifiedBy>
  <cp:revision>1242</cp:revision>
  <dcterms:created xsi:type="dcterms:W3CDTF">2011-05-20T18:25:19Z</dcterms:created>
  <dcterms:modified xsi:type="dcterms:W3CDTF">2012-05-09T11:59:12Z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МОНГОЛ  УЛСЫН</vt:lpwstr>
  </property>
  <property fmtid="{D5CDD505-2E9C-101B-9397-08002B2CF9AE}" pid="3" name="SlideDescription">
    <vt:lpwstr>МОНГОЛ  УЛСЫН_x000d_ХӨГЖЛИЙН  БАНК</vt:lpwstr>
  </property>
</Properties>
</file>