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327" r:id="rId3"/>
    <p:sldId id="353" r:id="rId4"/>
    <p:sldId id="333" r:id="rId5"/>
    <p:sldId id="337" r:id="rId6"/>
    <p:sldId id="338" r:id="rId7"/>
    <p:sldId id="354" r:id="rId8"/>
    <p:sldId id="334" r:id="rId9"/>
    <p:sldId id="355" r:id="rId10"/>
    <p:sldId id="358" r:id="rId11"/>
    <p:sldId id="359" r:id="rId12"/>
    <p:sldId id="364" r:id="rId13"/>
    <p:sldId id="365" r:id="rId14"/>
    <p:sldId id="329" r:id="rId15"/>
    <p:sldId id="343" r:id="rId16"/>
    <p:sldId id="35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709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0377C-78BF-4915-82E1-2239C4DF72E8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25E7-E5E7-48AE-B50B-94970D69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BAEE-ABCF-4998-9C96-EF363BF1D32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C2CB-288B-4A85-AA52-D43DA726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A5BD-FB71-475E-8F00-8D7CB3A9192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3BD1-3D8A-4C01-A0A0-DA5304D44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1D4F-CF73-4D3F-BD8D-0BC2DF0E561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5983-5206-416A-9BAA-5D0F29DAF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182B-94CA-4B02-B078-07BA60678CF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A4B0-31E0-41E9-B4F3-86DB665AD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ED3D-FF69-49F9-B7C1-FE1068A160B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83CC-7C86-4326-B11C-9C014C65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4341-C6D1-48D8-953E-E3AA8C522C0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D80E-794A-4DAE-A7D1-4658472F4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C277-5023-4F4E-B8D0-1AF31166D86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6BDE-3DBF-4BEE-BDFF-D8D2893D7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74AD-EA00-46FD-AC82-468E644FBB0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4597-7DD5-475A-839F-A53629E5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F1EE-E677-4827-8579-B8773E2E1D0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92AC-A7DE-4A0E-A175-EB3F4EBE1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E11B-32CF-4675-A785-C49A75303A0F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C407-3E4F-4E3C-B4FB-1CCFAC49C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6C57-9B4C-4049-995A-8269998DADF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20DB-E1F4-443E-BAA3-BDBFB569F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AFF4ED-77C3-4DAA-8C93-0B4502D7556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2B4A9-9E58-417E-9916-E5A354C0E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848600" cy="2743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Project of Increasing Current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capacity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Erdenet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Power Plant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1066800"/>
            <a:ext cx="2362200" cy="2362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213359"/>
            <a:ext cx="1905000" cy="197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31" name="Title 1"/>
          <p:cNvSpPr txBox="1">
            <a:spLocks/>
          </p:cNvSpPr>
          <p:nvPr/>
        </p:nvSpPr>
        <p:spPr>
          <a:xfrm>
            <a:off x="2514600" y="838200"/>
            <a:ext cx="6324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>Necessary basic accesses to the extension</a:t>
            </a: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43000" y="5105400"/>
            <a:ext cx="7162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5. </a:t>
            </a:r>
            <a:r>
              <a:rPr lang="en-US" dirty="0" smtClean="0"/>
              <a:t>It is possible to be supported by the State as it’s State Share-Holding company</a:t>
            </a: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mn-MN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3" name="Picture 32" descr="su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0456" y="2133600"/>
            <a:ext cx="214074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905000" y="9906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Aspects has to be solved during the extension</a:t>
            </a:r>
            <a:r>
              <a:rPr lang="mn-MN" sz="2400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057400"/>
            <a:ext cx="79248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mn-MN" sz="2400" dirty="0" smtClean="0"/>
              <a:t>  </a:t>
            </a:r>
            <a:r>
              <a:rPr lang="en-US" sz="2400" dirty="0" smtClean="0"/>
              <a:t>To estimate it to work in warm seasons under the condensation mode when installing a new turbine condensate </a:t>
            </a:r>
          </a:p>
          <a:p>
            <a:pPr lvl="0" algn="just"/>
            <a:endParaRPr lang="mn-MN" sz="2400" dirty="0" smtClean="0">
              <a:solidFill>
                <a:srgbClr val="7030A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endParaRPr lang="en-US" sz="2400" dirty="0" smtClean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mn-MN" sz="2400" dirty="0" smtClean="0"/>
              <a:t>  </a:t>
            </a:r>
            <a:r>
              <a:rPr lang="en-US" sz="2400" dirty="0" smtClean="0"/>
              <a:t>To build a new gradient as capacity of the cooling water pond is not enough </a:t>
            </a:r>
          </a:p>
          <a:p>
            <a:pPr lvl="0" algn="just"/>
            <a:endParaRPr lang="mn-MN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mn-MN" sz="2400" dirty="0" smtClean="0"/>
              <a:t>  </a:t>
            </a:r>
            <a:r>
              <a:rPr lang="en-US" sz="2400" dirty="0" smtClean="0"/>
              <a:t>To build a new additional boilers as the consumption in </a:t>
            </a:r>
            <a:r>
              <a:rPr lang="en-US" sz="2400" dirty="0" err="1" smtClean="0"/>
              <a:t>Erdenet</a:t>
            </a:r>
            <a:r>
              <a:rPr lang="en-US" sz="2400" dirty="0" smtClean="0"/>
              <a:t> is constantly increasing</a:t>
            </a:r>
            <a:endParaRPr lang="en-US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981200" y="8382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399" y="1600200"/>
          <a:ext cx="7696201" cy="4171188"/>
        </p:xfrm>
        <a:graphic>
          <a:graphicData uri="http://schemas.openxmlformats.org/drawingml/2006/table">
            <a:tbl>
              <a:tblPr/>
              <a:tblGrid>
                <a:gridCol w="762001"/>
                <a:gridCol w="1890114"/>
                <a:gridCol w="1792721"/>
                <a:gridCol w="1625224"/>
                <a:gridCol w="1626141"/>
              </a:tblGrid>
              <a:tr h="23706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Technical and Economical Specifications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Unit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endParaRPr lang="en-US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33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Installed capacity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33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Project capacity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53.8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Working hours of installed electrical capacity  per year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Hour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4695.3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33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Electricity produced per year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Mil/kW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309.89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33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Electricity distributed per year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Mil/kW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248.64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Electricity 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Mil/kW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endParaRPr lang="en-US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Rate 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19.76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Thermal energy production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Gkal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555.2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Vapor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Gkal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Water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Gkal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525.2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Planned Fuel own consumption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electricity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g/kWh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641.85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heating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kg/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Gkal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180.26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Coal consumption per year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planning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Mil/Ton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259.6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 reality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Mil/Ton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494.8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6858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2950" algn="l"/>
                        </a:tabLst>
                      </a:pP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mn-MN" sz="10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Coal heat capacity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Gkal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/kg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3673.4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57400" y="7620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Technical and Economical Specifications of Extension Project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981200" y="8382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676400"/>
          <a:ext cx="6629400" cy="4064000"/>
        </p:xfrm>
        <a:graphic>
          <a:graphicData uri="http://schemas.openxmlformats.org/drawingml/2006/table">
            <a:tbl>
              <a:tblPr/>
              <a:tblGrid>
                <a:gridCol w="929733"/>
                <a:gridCol w="3489867"/>
                <a:gridCol w="2209800"/>
              </a:tblGrid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Total expenses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30.868.377.3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thous.tug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Thermal energy income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4.279.447.3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thous.tug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Electricity income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28.687.647.1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thous.tug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Total income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32.967.094.4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thous.tug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Electricity Tariff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₮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kWh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Thermal energy average cost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7706,8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₮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Gkal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Product cost of electricity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₮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kWh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Product cost of thermal energy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263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4₮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Gkal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Investment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27.604.000.0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₮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Duration of pay back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12.95 year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09800" y="91440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Cost accounting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33" name="Title 1"/>
          <p:cNvSpPr txBox="1">
            <a:spLocks/>
          </p:cNvSpPr>
          <p:nvPr/>
        </p:nvSpPr>
        <p:spPr>
          <a:xfrm>
            <a:off x="1981200" y="8382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1752600"/>
          <a:ext cx="7467601" cy="3733799"/>
        </p:xfrm>
        <a:graphic>
          <a:graphicData uri="http://schemas.openxmlformats.org/drawingml/2006/table">
            <a:tbl>
              <a:tblPr/>
              <a:tblGrid>
                <a:gridCol w="294774"/>
                <a:gridCol w="3509211"/>
                <a:gridCol w="1122947"/>
                <a:gridCol w="2540669"/>
              </a:tblGrid>
              <a:tr h="10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mn-MN" sz="1200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Equipments to be built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Required budget /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mil.dollars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Explanation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Turbine PT-30-3.4/10, its accessories, lines, extension building, gradient, electrical generator, transformation, and oil cutter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17.5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Compared the cost of Turbine extension at the Darkhan Thermal Power Plant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Boiler construction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Current market price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To reassemble the grader and cooler system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Current market price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To install 35kW power line with its relay and oil cutter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In the magazine “Power Energy” #1 /page 45/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24200" y="990600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ea typeface="Calibri"/>
                <a:cs typeface="Times New Roman"/>
              </a:rPr>
              <a:t>Equipments</a:t>
            </a:r>
            <a:r>
              <a:rPr lang="mn-MN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and cost to extension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304800" y="2209800"/>
            <a:ext cx="2743200" cy="36576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381000" y="2871787"/>
            <a:ext cx="2353585" cy="2309854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Conclusion</a:t>
            </a:r>
            <a:endParaRPr lang="mn-MN" dirty="0" smtClean="0"/>
          </a:p>
          <a:p>
            <a:pPr algn="ctr"/>
            <a:r>
              <a:rPr lang="en-US" dirty="0" smtClean="0"/>
              <a:t>Advantages </a:t>
            </a:r>
          </a:p>
          <a:p>
            <a:endParaRPr lang="en-U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24200" y="1079242"/>
            <a:ext cx="5486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/>
              <a:t>The amount of an import of electricity energy will decrease when there is a stable resource of power energy in </a:t>
            </a:r>
            <a:r>
              <a:rPr lang="en-US" sz="1600" dirty="0" err="1" smtClean="0"/>
              <a:t>Erdenet</a:t>
            </a:r>
            <a:r>
              <a:rPr lang="en-US" sz="1600" dirty="0" smtClean="0"/>
              <a:t> region. </a:t>
            </a:r>
            <a:endParaRPr lang="mn-MN" sz="1600" dirty="0" smtClean="0"/>
          </a:p>
          <a:p>
            <a:pPr lvl="0"/>
            <a:endParaRPr lang="mn-MN" sz="1600" dirty="0" smtClean="0"/>
          </a:p>
          <a:p>
            <a:pPr lvl="0"/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It will be able to supply </a:t>
            </a:r>
            <a:r>
              <a:rPr lang="en-US" sz="1600" dirty="0" err="1" smtClean="0"/>
              <a:t>Erdenet</a:t>
            </a:r>
            <a:r>
              <a:rPr lang="en-US" sz="1600" dirty="0" smtClean="0"/>
              <a:t> consumers with reliable heating energy </a:t>
            </a:r>
            <a:endParaRPr lang="mn-MN" sz="1600" dirty="0" smtClean="0"/>
          </a:p>
          <a:p>
            <a:pPr lvl="0">
              <a:buFont typeface="Arial" pitchFamily="34" charset="0"/>
              <a:buChar char="•"/>
            </a:pPr>
            <a:endParaRPr lang="mn-MN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The amount of production of electricity energy will increase by approximately 175.3 mil/kW per year, production cost will be fallen from 85.39 tug/kWh to 73.6 tug/kWh, and the percentage of the domestic consumption of electricity will decrease to 19.76%. </a:t>
            </a:r>
            <a:endParaRPr lang="mn-MN" sz="1600" dirty="0" smtClean="0"/>
          </a:p>
          <a:p>
            <a:pPr lvl="0">
              <a:buFont typeface="Arial" pitchFamily="34" charset="0"/>
              <a:buChar char="•"/>
            </a:pPr>
            <a:endParaRPr lang="mn-MN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The plant will be able to work continually and constantly and the working hours of installed capacity will increase. </a:t>
            </a:r>
          </a:p>
          <a:p>
            <a:pPr lvl="0">
              <a:buFont typeface="Arial" pitchFamily="34" charset="0"/>
              <a:buChar char="•"/>
            </a:pPr>
            <a:endParaRPr lang="mn-MN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The capacity and reliable production of the heating water construction network in </a:t>
            </a:r>
            <a:r>
              <a:rPr lang="en-US" sz="1600" dirty="0" err="1" smtClean="0"/>
              <a:t>Erdenet</a:t>
            </a:r>
            <a:r>
              <a:rPr lang="en-US" sz="1600" dirty="0" smtClean="0"/>
              <a:t> will improve.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2362200" y="2743200"/>
            <a:ext cx="4572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THANK YOU FOR ATTENTION!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4" name="Oval 3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21" name="Title 1"/>
          <p:cNvSpPr txBox="1">
            <a:spLocks/>
          </p:cNvSpPr>
          <p:nvPr/>
        </p:nvSpPr>
        <p:spPr>
          <a:xfrm>
            <a:off x="1828800" y="762000"/>
            <a:ext cx="67818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Current capacity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1981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ETPP was first planned to produce 302.5 </a:t>
            </a:r>
            <a:r>
              <a:rPr lang="en-US" dirty="0" err="1" smtClean="0"/>
              <a:t>Gkal</a:t>
            </a:r>
            <a:r>
              <a:rPr lang="en-US" dirty="0" smtClean="0"/>
              <a:t> heating energy and 28,8 MW hour electricity and as well as its technical and economical specification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47800" y="2818719"/>
            <a:ext cx="6705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 smtClean="0"/>
              <a:t>Basic equipment </a:t>
            </a:r>
          </a:p>
          <a:p>
            <a:pPr lvl="0"/>
            <a:r>
              <a:rPr lang="en-US" sz="2000" dirty="0" smtClean="0"/>
              <a:t>Boiler BKZ-75-39FB			7 </a:t>
            </a:r>
            <a:r>
              <a:rPr lang="en-US" sz="2000" dirty="0" err="1" smtClean="0"/>
              <a:t>pcs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Turbine PT-12-35/10m			1 pc </a:t>
            </a:r>
          </a:p>
          <a:p>
            <a:pPr lvl="0"/>
            <a:r>
              <a:rPr lang="en-US" sz="2000" dirty="0" smtClean="0"/>
              <a:t>Turbine P-12-35/5			2 </a:t>
            </a:r>
            <a:r>
              <a:rPr lang="en-US" sz="2000" dirty="0" err="1" smtClean="0"/>
              <a:t>pcs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Heating Equipment:</a:t>
            </a:r>
          </a:p>
          <a:p>
            <a:pPr lvl="0"/>
            <a:r>
              <a:rPr lang="en-US" sz="2000" dirty="0" smtClean="0"/>
              <a:t>Fundamental Boiler PSB-500-3-23	2 </a:t>
            </a:r>
            <a:r>
              <a:rPr lang="en-US" sz="2000" dirty="0" err="1" smtClean="0"/>
              <a:t>pcs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Additional Boiler PSB-500-14-23	2 </a:t>
            </a:r>
            <a:r>
              <a:rPr lang="en-US" sz="2000" dirty="0" err="1" smtClean="0"/>
              <a:t>pcs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Boiler Condensing Freezer PSB-315-14-23	2 </a:t>
            </a:r>
            <a:r>
              <a:rPr lang="en-US" sz="2000" dirty="0" err="1" smtClean="0"/>
              <a:t>pcs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Network Pump SE-1250-140-11-04	4 </a:t>
            </a:r>
            <a:r>
              <a:rPr lang="en-US" sz="2000" dirty="0" err="1" smtClean="0"/>
              <a:t>pcs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Network Pump SE-500-70		1 pc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4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2514600" y="381000"/>
            <a:ext cx="4800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295400"/>
          <a:ext cx="8762999" cy="5094489"/>
        </p:xfrm>
        <a:graphic>
          <a:graphicData uri="http://schemas.openxmlformats.org/drawingml/2006/table">
            <a:tbl>
              <a:tblPr/>
              <a:tblGrid>
                <a:gridCol w="761999"/>
                <a:gridCol w="1450020"/>
                <a:gridCol w="1786631"/>
                <a:gridCol w="1020932"/>
                <a:gridCol w="1191087"/>
                <a:gridCol w="1453719"/>
                <a:gridCol w="1098611"/>
              </a:tblGrid>
              <a:tr h="412059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 smtClean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Main Specifications of the Plant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Unit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T&amp;ES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538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As Project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 2011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4036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Electricity produced per year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Mil/kW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162.3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134.59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-27.71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Electricity distributed per year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Mil/kW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127.4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106.0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-21.4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9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Domestic supply of electricity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21.5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21.24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+0.26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Heating energy distribution /total/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Th/Gkal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966.8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521.67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-445.13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9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Heating energy distribution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Vapor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Th/Gkal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259.5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30.709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-228.79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Water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Th/Gkal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707.3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490.96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-216.34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9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Fuel own consumption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For electricity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g/kWh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315.59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+90.59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For heating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kg/Gkal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178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184.79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+6.79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Working hours of electrical capacity  per year as project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Hour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4508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3739.0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-769.0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Working hours of boilers’ installed capacity per year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9.4%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43200" y="685800"/>
            <a:ext cx="36792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Main Specifications of the Plant </a:t>
            </a:r>
            <a:endParaRPr lang="en-US" sz="16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2743200" y="762000"/>
            <a:ext cx="42672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400" dirty="0" smtClean="0"/>
              <a:t>Extension rationales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066800" y="1752600"/>
          <a:ext cx="2741612" cy="1828800"/>
        </p:xfrm>
        <a:graphic>
          <a:graphicData uri="http://schemas.openxmlformats.org/presentationml/2006/ole">
            <p:oleObj spid="_x0000_s5121" name="Image" r:id="rId4" imgW="6196825" imgH="3974603" progId="Photoshop.Image.7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038600" y="1828800"/>
            <a:ext cx="4267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en-US" dirty="0" smtClean="0"/>
              <a:t>The TG-1turbinegenerator’s working hours has been in excess of 150000 hours of guarantee given by the factory /worked 188234 hours totally/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24200" y="3048000"/>
            <a:ext cx="54864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dirty="0" smtClean="0"/>
              <a:t>Not operating at full installed capacity </a:t>
            </a:r>
          </a:p>
          <a:p>
            <a:r>
              <a:rPr lang="en-US" dirty="0" smtClean="0"/>
              <a:t>Electricity energy production: 162.3 mil/kW/134.6 mil/kW</a:t>
            </a:r>
          </a:p>
          <a:p>
            <a:r>
              <a:rPr lang="en-US" dirty="0" smtClean="0"/>
              <a:t>Heating energy distribution: 955.25</a:t>
            </a:r>
            <a:r>
              <a:rPr lang="en-US" baseline="30000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/</a:t>
            </a:r>
            <a:r>
              <a:rPr lang="en-US" dirty="0" err="1" smtClean="0"/>
              <a:t>Gkal</a:t>
            </a:r>
            <a:r>
              <a:rPr lang="en-US" dirty="0" smtClean="0"/>
              <a:t>/521.7</a:t>
            </a:r>
            <a:r>
              <a:rPr lang="en-US" baseline="30000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/</a:t>
            </a:r>
            <a:r>
              <a:rPr lang="en-US" dirty="0" err="1" smtClean="0"/>
              <a:t>Gkal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4495800"/>
            <a:ext cx="7924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en-US" dirty="0" smtClean="0"/>
              <a:t>Production costs of electricity and heating energy is high</a:t>
            </a:r>
          </a:p>
          <a:p>
            <a:r>
              <a:rPr lang="en-US" dirty="0" smtClean="0"/>
              <a:t>	Electricity energy - 115¥/kW (87,7)</a:t>
            </a:r>
          </a:p>
          <a:p>
            <a:r>
              <a:rPr lang="en-US" dirty="0" smtClean="0"/>
              <a:t>	Heating energy - 17500¥/</a:t>
            </a:r>
            <a:r>
              <a:rPr lang="en-US" dirty="0" err="1" smtClean="0"/>
              <a:t>Gkal</a:t>
            </a:r>
            <a:r>
              <a:rPr lang="en-US" dirty="0" smtClean="0"/>
              <a:t> (6500)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5410200"/>
            <a:ext cx="7924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 </a:t>
            </a:r>
            <a:r>
              <a:rPr lang="en-US" dirty="0" smtClean="0"/>
              <a:t>Installed capacity of energy system is 630MW, the consumption has reached to 802MW in 2012, and it has been rising constantly.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47" name="Title 1"/>
          <p:cNvSpPr txBox="1">
            <a:spLocks/>
          </p:cNvSpPr>
          <p:nvPr/>
        </p:nvSpPr>
        <p:spPr>
          <a:xfrm>
            <a:off x="1905000" y="914400"/>
            <a:ext cx="6553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400" dirty="0" smtClean="0"/>
              <a:t>Resolutions </a:t>
            </a:r>
            <a:r>
              <a:rPr lang="mn-MN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urbin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3759200" cy="2819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19600" y="1752600"/>
            <a:ext cx="4267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</a:p>
          <a:p>
            <a:pPr marL="342900" lvl="0" indent="-342900">
              <a:buAutoNum type="arabicPeriod"/>
            </a:pPr>
            <a:r>
              <a:rPr lang="en-US" dirty="0" smtClean="0"/>
              <a:t>To extend with 30MW PT Turbine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105400"/>
            <a:ext cx="7924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en-US" dirty="0" smtClean="0"/>
              <a:t>Installing a 25MW Turbine  with 5-7 </a:t>
            </a:r>
            <a:r>
              <a:rPr lang="en-US" dirty="0" err="1" smtClean="0"/>
              <a:t>ata</a:t>
            </a:r>
            <a:r>
              <a:rPr lang="en-US" dirty="0" smtClean="0"/>
              <a:t> at 280-300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19600" y="2895600"/>
            <a:ext cx="4267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2. Replace the backpressure P Turbine </a:t>
            </a:r>
          </a:p>
          <a:p>
            <a:pPr lvl="0"/>
            <a:r>
              <a:rPr lang="en-US" dirty="0" smtClean="0"/>
              <a:t>     with Turbine PT-12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2514600" y="838200"/>
            <a:ext cx="6324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400" dirty="0" smtClean="0"/>
              <a:t>Necessary basic accesses to the extension</a:t>
            </a: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914400" y="2124075"/>
            <a:ext cx="7086600" cy="2981325"/>
            <a:chOff x="1800" y="2054"/>
            <a:chExt cx="5820" cy="3016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1800" y="2130"/>
              <a:ext cx="4755" cy="1035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800" y="3165"/>
              <a:ext cx="3480" cy="795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6660" y="2054"/>
              <a:ext cx="960" cy="3016"/>
            </a:xfrm>
            <a:prstGeom prst="rect">
              <a:avLst/>
            </a:prstGeom>
            <a:gradFill rotWithShape="0">
              <a:gsLst>
                <a:gs pos="0">
                  <a:srgbClr val="BCBCB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5385" y="3300"/>
              <a:ext cx="1275" cy="1770"/>
            </a:xfrm>
            <a:prstGeom prst="rect">
              <a:avLst/>
            </a:prstGeom>
            <a:gradFill rotWithShape="0">
              <a:gsLst>
                <a:gs pos="0">
                  <a:srgbClr val="BCBCB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5475" y="3870"/>
              <a:ext cx="2005" cy="8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6000" tIns="36000" rIns="54000" bIns="108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4 hectare empty space  </a:t>
              </a:r>
              <a:endParaRPr lang="en-US" sz="2400" dirty="0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060" y="2460"/>
              <a:ext cx="2005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6000" tIns="36000" rIns="54000" bIns="1080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2400" dirty="0" smtClean="0"/>
                <a:t>Boiler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2430" y="3300"/>
              <a:ext cx="2005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6000" tIns="36000" rIns="54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Turbines 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143000" y="5410200"/>
            <a:ext cx="7162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en-US" dirty="0" smtClean="0"/>
              <a:t>Having 4.0 hectare-own land to build extension and Grader cooling system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pic>
        <p:nvPicPr>
          <p:cNvPr id="63" name="Picture 62" descr="02.jpg"/>
          <p:cNvPicPr>
            <a:picLocks noChangeAspect="1"/>
          </p:cNvPicPr>
          <p:nvPr/>
        </p:nvPicPr>
        <p:blipFill>
          <a:blip r:embed="rId3" cstate="print"/>
          <a:srcRect t="23333" b="7037"/>
          <a:stretch>
            <a:fillRect/>
          </a:stretch>
        </p:blipFill>
        <p:spPr>
          <a:xfrm>
            <a:off x="1031132" y="1905000"/>
            <a:ext cx="7198468" cy="2819400"/>
          </a:xfrm>
          <a:prstGeom prst="rect">
            <a:avLst/>
          </a:prstGeom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2514600" y="838200"/>
            <a:ext cx="6324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>Necessary basic accesses to the extension</a:t>
            </a: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143000" y="5410200"/>
            <a:ext cx="7162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dirty="0" smtClean="0"/>
              <a:t>Having enough capacity of equipment for additional 3 boilers</a:t>
            </a:r>
            <a:endParaRPr lang="mn-MN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29" name="Title 1"/>
          <p:cNvSpPr txBox="1">
            <a:spLocks/>
          </p:cNvSpPr>
          <p:nvPr/>
        </p:nvSpPr>
        <p:spPr>
          <a:xfrm>
            <a:off x="2209800" y="990600"/>
            <a:ext cx="6324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Necessary basic accesses to the extension</a:t>
            </a:r>
            <a:r>
              <a:rPr lang="mn-MN" sz="2400" dirty="0" smtClean="0"/>
              <a:t>:</a:t>
            </a:r>
            <a:r>
              <a:rPr lang="en-US" sz="24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43000" y="5410200"/>
            <a:ext cx="7162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en-US" dirty="0" smtClean="0"/>
              <a:t>Having own conveying wagons and railway to receive coals from mining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" name="Picture 30" descr="P1120230.JPG"/>
          <p:cNvPicPr>
            <a:picLocks noChangeAspect="1"/>
          </p:cNvPicPr>
          <p:nvPr/>
        </p:nvPicPr>
        <p:blipFill>
          <a:blip r:embed="rId3" cstate="print"/>
          <a:srcRect t="4444" b="13334"/>
          <a:stretch>
            <a:fillRect/>
          </a:stretch>
        </p:blipFill>
        <p:spPr>
          <a:xfrm>
            <a:off x="2159000" y="1905000"/>
            <a:ext cx="5003800" cy="308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81000"/>
            <a:ext cx="1108275" cy="1108275"/>
            <a:chOff x="327950" y="175550"/>
            <a:chExt cx="1108275" cy="1108275"/>
          </a:xfrm>
        </p:grpSpPr>
        <p:sp>
          <p:nvSpPr>
            <p:cNvPr id="3" name="Oval 2"/>
            <p:cNvSpPr/>
            <p:nvPr/>
          </p:nvSpPr>
          <p:spPr>
            <a:xfrm>
              <a:off x="327950" y="175550"/>
              <a:ext cx="1108275" cy="1108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50" y="217025"/>
              <a:ext cx="954035" cy="990600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2514600" y="838200"/>
            <a:ext cx="6324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Necessary basic accesses to the extension</a:t>
            </a:r>
            <a:r>
              <a:rPr lang="mn-MN" sz="2400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5410200"/>
            <a:ext cx="7162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mn-MN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 </a:t>
            </a:r>
            <a:r>
              <a:rPr lang="en-US" dirty="0" smtClean="0"/>
              <a:t>The heating distribution network is one of the sections at the plant and heating energy selling is made by Sales Department at the plant. The plant has a monopoly of producing heating energy in </a:t>
            </a:r>
            <a:r>
              <a:rPr lang="en-US" dirty="0" err="1" smtClean="0"/>
              <a:t>Erdenet</a:t>
            </a:r>
            <a:r>
              <a:rPr lang="en-US" dirty="0" smtClean="0"/>
              <a:t>. </a:t>
            </a:r>
            <a:endParaRPr lang="mn-MN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8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124200"/>
            <a:ext cx="3195335" cy="1828800"/>
          </a:xfrm>
          <a:prstGeom prst="rect">
            <a:avLst/>
          </a:prstGeom>
        </p:spPr>
      </p:pic>
      <p:pic>
        <p:nvPicPr>
          <p:cNvPr id="11" name="Picture 10" descr="P1010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209800"/>
            <a:ext cx="36830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875</Words>
  <Application>Microsoft Office PowerPoint</Application>
  <PresentationFormat>On-screen Show (4:3)</PresentationFormat>
  <Paragraphs>251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Image</vt:lpstr>
      <vt:lpstr>Project of Increasing Current capacity of Erdenet Power Plant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îíû øèëäã¿¿ä</dc:title>
  <dc:creator>Surmaakhorol</dc:creator>
  <cp:lastModifiedBy>Nyamka</cp:lastModifiedBy>
  <cp:revision>257</cp:revision>
  <dcterms:created xsi:type="dcterms:W3CDTF">2009-11-24T00:18:53Z</dcterms:created>
  <dcterms:modified xsi:type="dcterms:W3CDTF">2012-04-30T07:58:26Z</dcterms:modified>
</cp:coreProperties>
</file>